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97"/>
  </p:notesMasterIdLst>
  <p:sldIdLst>
    <p:sldId id="256" r:id="rId2"/>
    <p:sldId id="261" r:id="rId3"/>
    <p:sldId id="1651" r:id="rId4"/>
    <p:sldId id="1653" r:id="rId5"/>
    <p:sldId id="1654" r:id="rId6"/>
    <p:sldId id="1655" r:id="rId7"/>
    <p:sldId id="1656" r:id="rId8"/>
    <p:sldId id="1657" r:id="rId9"/>
    <p:sldId id="1658" r:id="rId10"/>
    <p:sldId id="1659" r:id="rId11"/>
    <p:sldId id="1660" r:id="rId12"/>
    <p:sldId id="1661" r:id="rId13"/>
    <p:sldId id="1662" r:id="rId14"/>
    <p:sldId id="1663" r:id="rId15"/>
    <p:sldId id="1664" r:id="rId16"/>
    <p:sldId id="1665" r:id="rId17"/>
    <p:sldId id="1666" r:id="rId18"/>
    <p:sldId id="1667" r:id="rId19"/>
    <p:sldId id="1668" r:id="rId20"/>
    <p:sldId id="1707" r:id="rId21"/>
    <p:sldId id="1669" r:id="rId22"/>
    <p:sldId id="1670" r:id="rId23"/>
    <p:sldId id="1671" r:id="rId24"/>
    <p:sldId id="1672" r:id="rId25"/>
    <p:sldId id="1673" r:id="rId26"/>
    <p:sldId id="1674" r:id="rId27"/>
    <p:sldId id="1730" r:id="rId28"/>
    <p:sldId id="1731" r:id="rId29"/>
    <p:sldId id="1732" r:id="rId30"/>
    <p:sldId id="1734" r:id="rId31"/>
    <p:sldId id="1675" r:id="rId32"/>
    <p:sldId id="1738" r:id="rId33"/>
    <p:sldId id="1739" r:id="rId34"/>
    <p:sldId id="1735" r:id="rId35"/>
    <p:sldId id="1736" r:id="rId36"/>
    <p:sldId id="1737" r:id="rId37"/>
    <p:sldId id="1678" r:id="rId38"/>
    <p:sldId id="1741" r:id="rId39"/>
    <p:sldId id="1720" r:id="rId40"/>
    <p:sldId id="1721" r:id="rId41"/>
    <p:sldId id="1722" r:id="rId42"/>
    <p:sldId id="1743" r:id="rId43"/>
    <p:sldId id="1744" r:id="rId44"/>
    <p:sldId id="1758" r:id="rId45"/>
    <p:sldId id="1759" r:id="rId46"/>
    <p:sldId id="1760" r:id="rId47"/>
    <p:sldId id="1762" r:id="rId48"/>
    <p:sldId id="1764" r:id="rId49"/>
    <p:sldId id="1782" r:id="rId50"/>
    <p:sldId id="1767" r:id="rId51"/>
    <p:sldId id="1784" r:id="rId52"/>
    <p:sldId id="1771" r:id="rId53"/>
    <p:sldId id="1774" r:id="rId54"/>
    <p:sldId id="1776" r:id="rId55"/>
    <p:sldId id="1777" r:id="rId56"/>
    <p:sldId id="1780" r:id="rId57"/>
    <p:sldId id="1679" r:id="rId58"/>
    <p:sldId id="1740" r:id="rId59"/>
    <p:sldId id="1683" r:id="rId60"/>
    <p:sldId id="1684" r:id="rId61"/>
    <p:sldId id="1685" r:id="rId62"/>
    <p:sldId id="1686" r:id="rId63"/>
    <p:sldId id="1687" r:id="rId64"/>
    <p:sldId id="1688" r:id="rId65"/>
    <p:sldId id="1689" r:id="rId66"/>
    <p:sldId id="1693" r:id="rId67"/>
    <p:sldId id="1694" r:id="rId68"/>
    <p:sldId id="1695" r:id="rId69"/>
    <p:sldId id="1696" r:id="rId70"/>
    <p:sldId id="1697" r:id="rId71"/>
    <p:sldId id="1698" r:id="rId72"/>
    <p:sldId id="1699" r:id="rId73"/>
    <p:sldId id="1763" r:id="rId74"/>
    <p:sldId id="1708" r:id="rId75"/>
    <p:sldId id="1723" r:id="rId76"/>
    <p:sldId id="1724" r:id="rId77"/>
    <p:sldId id="1725" r:id="rId78"/>
    <p:sldId id="1726" r:id="rId79"/>
    <p:sldId id="1727" r:id="rId80"/>
    <p:sldId id="1705" r:id="rId81"/>
    <p:sldId id="1106" r:id="rId82"/>
    <p:sldId id="1450" r:id="rId83"/>
    <p:sldId id="1709" r:id="rId84"/>
    <p:sldId id="1710" r:id="rId85"/>
    <p:sldId id="1711" r:id="rId86"/>
    <p:sldId id="1712" r:id="rId87"/>
    <p:sldId id="1713" r:id="rId88"/>
    <p:sldId id="1714" r:id="rId89"/>
    <p:sldId id="1715" r:id="rId90"/>
    <p:sldId id="1716" r:id="rId91"/>
    <p:sldId id="1717" r:id="rId92"/>
    <p:sldId id="1706" r:id="rId93"/>
    <p:sldId id="1765" r:id="rId94"/>
    <p:sldId id="1766" r:id="rId95"/>
    <p:sldId id="1772" r:id="rId9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1" autoAdjust="0"/>
    <p:restoredTop sz="94682"/>
  </p:normalViewPr>
  <p:slideViewPr>
    <p:cSldViewPr snapToGrid="0">
      <p:cViewPr varScale="1">
        <p:scale>
          <a:sx n="152" d="100"/>
          <a:sy n="152" d="100"/>
        </p:scale>
        <p:origin x="20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1/13/21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12</a:t>
            </a:fld>
            <a:endParaRPr lang="en-US"/>
          </a:p>
        </p:txBody>
      </p:sp>
    </p:spTree>
    <p:extLst>
      <p:ext uri="{BB962C8B-B14F-4D97-AF65-F5344CB8AC3E}">
        <p14:creationId xmlns:p14="http://schemas.microsoft.com/office/powerpoint/2010/main" val="2708017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90</a:t>
            </a:fld>
            <a:endParaRPr lang="en-US" dirty="0"/>
          </a:p>
        </p:txBody>
      </p:sp>
    </p:spTree>
    <p:extLst>
      <p:ext uri="{BB962C8B-B14F-4D97-AF65-F5344CB8AC3E}">
        <p14:creationId xmlns:p14="http://schemas.microsoft.com/office/powerpoint/2010/main" val="862443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91</a:t>
            </a:fld>
            <a:endParaRPr lang="en-US" dirty="0"/>
          </a:p>
        </p:txBody>
      </p:sp>
    </p:spTree>
    <p:extLst>
      <p:ext uri="{BB962C8B-B14F-4D97-AF65-F5344CB8AC3E}">
        <p14:creationId xmlns:p14="http://schemas.microsoft.com/office/powerpoint/2010/main" val="1990611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18</a:t>
            </a:fld>
            <a:endParaRPr lang="en-US"/>
          </a:p>
        </p:txBody>
      </p:sp>
    </p:spTree>
    <p:extLst>
      <p:ext uri="{BB962C8B-B14F-4D97-AF65-F5344CB8AC3E}">
        <p14:creationId xmlns:p14="http://schemas.microsoft.com/office/powerpoint/2010/main" val="476044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37</a:t>
            </a:fld>
            <a:endParaRPr lang="en-US"/>
          </a:p>
        </p:txBody>
      </p:sp>
    </p:spTree>
    <p:extLst>
      <p:ext uri="{BB962C8B-B14F-4D97-AF65-F5344CB8AC3E}">
        <p14:creationId xmlns:p14="http://schemas.microsoft.com/office/powerpoint/2010/main" val="3689416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41</a:t>
            </a:fld>
            <a:endParaRPr lang="en-US"/>
          </a:p>
        </p:txBody>
      </p:sp>
    </p:spTree>
    <p:extLst>
      <p:ext uri="{BB962C8B-B14F-4D97-AF65-F5344CB8AC3E}">
        <p14:creationId xmlns:p14="http://schemas.microsoft.com/office/powerpoint/2010/main" val="2071336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7A9777-B6E6-FE48-9324-409AA833EC18}" type="slidenum">
              <a:rPr lang="en-US" smtClean="0"/>
              <a:t>50</a:t>
            </a:fld>
            <a:endParaRPr lang="en-US"/>
          </a:p>
        </p:txBody>
      </p:sp>
    </p:spTree>
    <p:extLst>
      <p:ext uri="{BB962C8B-B14F-4D97-AF65-F5344CB8AC3E}">
        <p14:creationId xmlns:p14="http://schemas.microsoft.com/office/powerpoint/2010/main" val="275373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5C55BB-6CAD-864E-9B58-B11C36E0B9F9}" type="slidenum">
              <a:rPr lang="en-US" smtClean="0"/>
              <a:pPr/>
              <a:t>67</a:t>
            </a:fld>
            <a:endParaRPr lang="en-US" dirty="0"/>
          </a:p>
        </p:txBody>
      </p:sp>
    </p:spTree>
    <p:extLst>
      <p:ext uri="{BB962C8B-B14F-4D97-AF65-F5344CB8AC3E}">
        <p14:creationId xmlns:p14="http://schemas.microsoft.com/office/powerpoint/2010/main" val="1551661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80</a:t>
            </a:fld>
            <a:endParaRPr lang="en-US"/>
          </a:p>
        </p:txBody>
      </p:sp>
    </p:spTree>
    <p:extLst>
      <p:ext uri="{BB962C8B-B14F-4D97-AF65-F5344CB8AC3E}">
        <p14:creationId xmlns:p14="http://schemas.microsoft.com/office/powerpoint/2010/main" val="3725635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88</a:t>
            </a:fld>
            <a:endParaRPr lang="en-US" dirty="0"/>
          </a:p>
        </p:txBody>
      </p:sp>
    </p:spTree>
    <p:extLst>
      <p:ext uri="{BB962C8B-B14F-4D97-AF65-F5344CB8AC3E}">
        <p14:creationId xmlns:p14="http://schemas.microsoft.com/office/powerpoint/2010/main" val="2285429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89</a:t>
            </a:fld>
            <a:endParaRPr lang="en-US" dirty="0"/>
          </a:p>
        </p:txBody>
      </p:sp>
    </p:spTree>
    <p:extLst>
      <p:ext uri="{BB962C8B-B14F-4D97-AF65-F5344CB8AC3E}">
        <p14:creationId xmlns:p14="http://schemas.microsoft.com/office/powerpoint/2010/main" val="1233881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b="1" i="0">
                <a:solidFill>
                  <a:schemeClr val="accent1"/>
                </a:solidFill>
                <a:latin typeface="Dagny OT" panose="020B0504020201020104" pitchFamily="34" charset="77"/>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lvl1pPr>
              <a:defRPr b="1" i="0">
                <a:latin typeface="Dagny OT" panose="020B0504020201020104" pitchFamily="34" charset="77"/>
              </a:defRPr>
            </a:lvl1pPr>
          </a:lstStyle>
          <a:p>
            <a:r>
              <a:rPr lang="en-US" dirty="0"/>
              <a:t>Click to edit Master title style</a:t>
            </a:r>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1" i="0" cap="all">
                <a:solidFill>
                  <a:schemeClr val="accent1"/>
                </a:solidFill>
                <a:latin typeface="Dagny OT" panose="020B0504020201020104" pitchFamily="34" charset="77"/>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lvl1pPr>
              <a:defRPr b="1" i="0">
                <a:latin typeface="Dagny OT" panose="020B0504020201020104" pitchFamily="34" charset="77"/>
              </a:defRPr>
            </a:lvl1pPr>
          </a:lstStyle>
          <a:p>
            <a:r>
              <a:rPr lang="en-US" dirty="0"/>
              <a:t>Click to edit Master title style</a:t>
            </a:r>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b="1" i="0">
                <a:latin typeface="Dagny OT" panose="020B0504020201020104" pitchFamily="34" charset="77"/>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1" i="0">
                <a:solidFill>
                  <a:schemeClr val="accent1">
                    <a:lumMod val="75000"/>
                    <a:lumOff val="25000"/>
                  </a:schemeClr>
                </a:solidFill>
                <a:latin typeface="Dagny OT" panose="020B0504020201020104" pitchFamily="34" charset="77"/>
              </a:defRPr>
            </a:lvl1pPr>
          </a:lstStyle>
          <a:p>
            <a:r>
              <a:rPr lang="en-US" dirty="0"/>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1" i="0">
                <a:solidFill>
                  <a:schemeClr val="accent1"/>
                </a:solidFill>
                <a:latin typeface="Dagny OT" panose="020B0504020201020104" pitchFamily="34" charset="77"/>
              </a:defRPr>
            </a:lvl1pPr>
          </a:lstStyle>
          <a:p>
            <a:r>
              <a:rPr lang="en-US" dirty="0"/>
              <a:t>Click to edit Master title style</a:t>
            </a:r>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data-action-lab.com"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FF5D9608-6046-B74F-AD6B-B49AB843FA8C}"/>
              </a:ext>
            </a:extLst>
          </p:cNvPr>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18B58284-4A9F-8B47-93D9-EDA38991E4C1}"/>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1">
                  <a:extLst>
                    <a:ext uri="{A12FA001-AC4F-418D-AE19-62706E023703}">
                      <ahyp:hlinkClr xmlns:ahyp="http://schemas.microsoft.com/office/drawing/2018/hyperlinkcolor" val="tx"/>
                    </a:ext>
                  </a:extLst>
                </a:hlinkClick>
              </a:rPr>
              <a:t>data-action-lab.com</a:t>
            </a:r>
            <a:endParaRPr lang="en-US" dirty="0">
              <a:solidFill>
                <a:srgbClr val="B3B3B3"/>
              </a:solidFill>
            </a:endParaRPr>
          </a:p>
        </p:txBody>
      </p:sp>
      <p:pic>
        <p:nvPicPr>
          <p:cNvPr id="12" name="Picture 11">
            <a:extLst>
              <a:ext uri="{FF2B5EF4-FFF2-40B4-BE49-F238E27FC236}">
                <a16:creationId xmlns:a16="http://schemas.microsoft.com/office/drawing/2014/main" id="{0C404FED-6235-FD4E-AD41-7FB7DDA01D9A}"/>
              </a:ext>
            </a:extLst>
          </p:cNvPr>
          <p:cNvPicPr/>
          <p:nvPr userDrawn="1"/>
        </p:nvPicPr>
        <p:blipFill>
          <a:blip r:embed="rId12">
            <a:extLst>
              <a:ext uri="{28A0092B-C50C-407E-A947-70E740481C1C}">
                <a14:useLocalDpi xmlns:a14="http://schemas.microsoft.com/office/drawing/2010/main" val="0"/>
              </a:ext>
            </a:extLst>
          </a:blip>
          <a:stretch>
            <a:fillRect/>
          </a:stretch>
        </p:blipFill>
        <p:spPr>
          <a:xfrm>
            <a:off x="441840" y="6446926"/>
            <a:ext cx="4097020" cy="27394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CD612BD5-F931-A842-A22A-1FD5DDAE91A1}"/>
              </a:ext>
            </a:extLst>
          </p:cNvPr>
          <p:cNvPicPr>
            <a:picLocks noChangeAspect="1"/>
          </p:cNvPicPr>
          <p:nvPr userDrawn="1"/>
        </p:nvPicPr>
        <p:blipFill>
          <a:blip r:embed="rId13"/>
          <a:stretch>
            <a:fillRect/>
          </a:stretch>
        </p:blipFill>
        <p:spPr>
          <a:xfrm>
            <a:off x="4704913" y="6447099"/>
            <a:ext cx="787228" cy="273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blog.kaggle.com/wp-content/uploads/2015/04/iris_petal_sepal.png"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www.data-action-lab.com/wp-content/uploads/2019/03/Logistic-Regression.pdf" TargetMode="External"/><Relationship Id="rId2" Type="http://schemas.openxmlformats.org/officeDocument/2006/relationships/hyperlink" Target="https://www.data-action-lab.com/wp-content/uploads/2019/03/Value-Estimation-Methods.pdf" TargetMode="External"/><Relationship Id="rId1" Type="http://schemas.openxmlformats.org/officeDocument/2006/relationships/slideLayout" Target="../slideLayouts/slideLayout2.xml"/><Relationship Id="rId5" Type="http://schemas.openxmlformats.org/officeDocument/2006/relationships/hyperlink" Target="https://www.data-action-lab.com/wp-content/uploads/2019/03/ClusteringNotebooks.zip" TargetMode="External"/><Relationship Id="rId4" Type="http://schemas.openxmlformats.org/officeDocument/2006/relationships/hyperlink" Target="https://www.data-action-lab.com/wp-content/uploads/2019/03/Na%C3%AFve-Bayes-Classification.pdf"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algobeans.com/2015/11/30/k-means-clustering-laymans-tutorial/" TargetMode="External"/><Relationship Id="rId2" Type="http://schemas.openxmlformats.org/officeDocument/2006/relationships/hyperlink" Target="https://en.wikipedia.org/wiki/Davies%E2%80%93Bouldin_index" TargetMode="External"/><Relationship Id="rId1" Type="http://schemas.openxmlformats.org/officeDocument/2006/relationships/slideLayout" Target="../slideLayouts/slideLayout2.xml"/><Relationship Id="rId4" Type="http://schemas.openxmlformats.org/officeDocument/2006/relationships/hyperlink" Target="http://www.cs.umd.edu/~samir/498/10Algorithms-08.pdf"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https://en.wikipedia.org/wiki/Cluster_analysis"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hyperlink" Target="https://www.worldcat.org/issn/0362-5915" TargetMode="External"/><Relationship Id="rId3" Type="http://schemas.openxmlformats.org/officeDocument/2006/relationships/hyperlink" Target="https://en.wikipedia.org/wiki/Hans-Peter_Kriegel" TargetMode="External"/><Relationship Id="rId7" Type="http://schemas.openxmlformats.org/officeDocument/2006/relationships/hyperlink" Target="https://en.wikipedia.org/wiki/International_Standard_Serial_Numb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doi.org/10.1145/3068335" TargetMode="External"/><Relationship Id="rId5" Type="http://schemas.openxmlformats.org/officeDocument/2006/relationships/hyperlink" Target="https://en.wikipedia.org/wiki/Digital_object_identifier" TargetMode="External"/><Relationship Id="rId4" Type="http://schemas.openxmlformats.org/officeDocument/2006/relationships/hyperlink" Target="https://www.vitavonni.de/research/acm.html"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CLUSTERING</a:t>
            </a:r>
          </a:p>
        </p:txBody>
      </p:sp>
      <p:sp>
        <p:nvSpPr>
          <p:cNvPr id="3" name="Subtitle 2"/>
          <p:cNvSpPr>
            <a:spLocks noGrp="1"/>
          </p:cNvSpPr>
          <p:nvPr>
            <p:ph type="subTitle" idx="1"/>
          </p:nvPr>
        </p:nvSpPr>
        <p:spPr/>
        <p:txBody>
          <a:bodyPr/>
          <a:lstStyle/>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2"/>
          </a:xfrm>
          <a:prstGeom prst="rect">
            <a:avLst/>
          </a:prstGeom>
          <a:noFill/>
        </p:spPr>
        <p:txBody>
          <a:bodyPr wrap="square" rtlCol="0">
            <a:spAutoFit/>
          </a:bodyPr>
          <a:lstStyle/>
          <a:p>
            <a:pPr algn="r"/>
            <a:r>
              <a:rPr lang="en-US" dirty="0">
                <a:hlinkClick r:id="rId4"/>
              </a:rPr>
              <a:t>data-action-lab.com</a:t>
            </a:r>
            <a:endParaRPr lang="en-US" dirty="0"/>
          </a:p>
        </p:txBody>
      </p:sp>
      <p:sp>
        <p:nvSpPr>
          <p:cNvPr id="7" name="Rectangle 6">
            <a:extLst>
              <a:ext uri="{FF2B5EF4-FFF2-40B4-BE49-F238E27FC236}">
                <a16:creationId xmlns:a16="http://schemas.microsoft.com/office/drawing/2014/main" id="{03836C39-FA96-C045-9840-ACADFFE81053}"/>
              </a:ext>
            </a:extLst>
          </p:cNvPr>
          <p:cNvSpPr/>
          <p:nvPr/>
        </p:nvSpPr>
        <p:spPr>
          <a:xfrm>
            <a:off x="852312" y="3847166"/>
            <a:ext cx="10451306" cy="1846659"/>
          </a:xfrm>
          <a:prstGeom prst="rect">
            <a:avLst/>
          </a:prstGeom>
        </p:spPr>
        <p:txBody>
          <a:bodyPr wrap="square">
            <a:spAutoFit/>
          </a:bodyPr>
          <a:lstStyle/>
          <a:p>
            <a:pPr algn="ctr"/>
            <a:r>
              <a:rPr lang="en-US" dirty="0">
                <a:solidFill>
                  <a:schemeClr val="bg1"/>
                </a:solidFill>
                <a:latin typeface="Dagny OT" panose="020B0504020201020104" pitchFamily="34" charset="77"/>
                <a:ea typeface="Helvetica Light" charset="0"/>
                <a:cs typeface="Helvetica Light" charset="0"/>
              </a:rPr>
              <a:t>“</a:t>
            </a:r>
            <a:r>
              <a:rPr lang="en-US" dirty="0">
                <a:solidFill>
                  <a:schemeClr val="bg1"/>
                </a:solidFill>
                <a:latin typeface="Dagny OT" panose="020B0504020201020104" pitchFamily="34" charset="77"/>
              </a:rPr>
              <a:t>Data science does not replace statistical modeling and data analysis; it augments them.”</a:t>
            </a:r>
            <a:endParaRPr lang="en-US" dirty="0">
              <a:solidFill>
                <a:schemeClr val="bg1"/>
              </a:solidFill>
              <a:latin typeface="Dagny OT" panose="020B0504020201020104" pitchFamily="34" charset="77"/>
              <a:ea typeface="Helvetica Light" charset="0"/>
              <a:cs typeface="Helvetica Light" charset="0"/>
            </a:endParaRPr>
          </a:p>
          <a:p>
            <a:pPr algn="r"/>
            <a:r>
              <a:rPr lang="en-US" sz="1200" dirty="0">
                <a:solidFill>
                  <a:schemeClr val="bg1"/>
                </a:solidFill>
                <a:latin typeface="Dagny OT" panose="020B0504020201020104" pitchFamily="34" charset="77"/>
                <a:ea typeface="Helvetica Light" charset="0"/>
                <a:cs typeface="Helvetica Light" charset="0"/>
              </a:rPr>
              <a:t>(P. Boily)</a:t>
            </a:r>
            <a:endParaRPr lang="en-US" dirty="0">
              <a:solidFill>
                <a:schemeClr val="bg1"/>
              </a:solidFill>
              <a:latin typeface="Dagny OT" panose="020B0504020201020104" pitchFamily="34" charset="77"/>
              <a:ea typeface="Helvetica Light" charset="0"/>
              <a:cs typeface="Helvetica Light" charset="0"/>
            </a:endParaRPr>
          </a:p>
          <a:p>
            <a:pPr algn="ctr"/>
            <a:endParaRPr lang="en-US" dirty="0">
              <a:solidFill>
                <a:schemeClr val="bg1"/>
              </a:solidFill>
              <a:latin typeface="Dagny OT" panose="020B0504020201020104" pitchFamily="34" charset="77"/>
              <a:ea typeface="Helvetica Light" charset="0"/>
              <a:cs typeface="Helvetica Light" charset="0"/>
            </a:endParaRPr>
          </a:p>
          <a:p>
            <a:pPr algn="ctr"/>
            <a:endParaRPr lang="en-US" dirty="0">
              <a:solidFill>
                <a:schemeClr val="bg1"/>
              </a:solidFill>
              <a:latin typeface="Dagny OT" panose="020B0504020201020104" pitchFamily="34" charset="77"/>
              <a:ea typeface="Helvetica Light" charset="0"/>
              <a:cs typeface="Helvetica Light" charset="0"/>
            </a:endParaRPr>
          </a:p>
          <a:p>
            <a:pPr algn="ctr"/>
            <a:r>
              <a:rPr lang="en-US" dirty="0">
                <a:solidFill>
                  <a:schemeClr val="bg1"/>
                </a:solidFill>
                <a:latin typeface="Dagny OT" panose="020B0504020201020104" pitchFamily="34" charset="77"/>
                <a:ea typeface="Helvetica Light" charset="0"/>
                <a:cs typeface="Helvetica Light" charset="0"/>
              </a:rPr>
              <a:t>“</a:t>
            </a:r>
            <a:r>
              <a:rPr lang="en-US" dirty="0">
                <a:solidFill>
                  <a:schemeClr val="bg1"/>
                </a:solidFill>
                <a:latin typeface="Dagny OT" panose="020B0504020201020104" pitchFamily="34" charset="77"/>
              </a:rPr>
              <a:t>Data is not information, information is not knowledge, </a:t>
            </a:r>
            <a:br>
              <a:rPr lang="en-US" dirty="0">
                <a:solidFill>
                  <a:schemeClr val="bg1"/>
                </a:solidFill>
                <a:latin typeface="Dagny OT" panose="020B0504020201020104" pitchFamily="34" charset="77"/>
              </a:rPr>
            </a:br>
            <a:r>
              <a:rPr lang="en-US" dirty="0">
                <a:solidFill>
                  <a:schemeClr val="bg1"/>
                </a:solidFill>
                <a:latin typeface="Dagny OT" panose="020B0504020201020104" pitchFamily="34" charset="77"/>
              </a:rPr>
              <a:t>knowledge is not understanding, understanding is not wisdom.”</a:t>
            </a:r>
            <a:endParaRPr lang="en-US" dirty="0">
              <a:solidFill>
                <a:schemeClr val="bg1"/>
              </a:solidFill>
              <a:latin typeface="Dagny OT" panose="020B0504020201020104" pitchFamily="34" charset="77"/>
              <a:ea typeface="Helvetica Light" charset="0"/>
              <a:cs typeface="Helvetica Light" charset="0"/>
            </a:endParaRPr>
          </a:p>
          <a:p>
            <a:pPr algn="r"/>
            <a:r>
              <a:rPr lang="en-US" sz="1200" dirty="0">
                <a:solidFill>
                  <a:schemeClr val="bg1"/>
                </a:solidFill>
                <a:latin typeface="Dagny OT" panose="020B0504020201020104" pitchFamily="34" charset="77"/>
                <a:ea typeface="Helvetica Light" charset="0"/>
                <a:cs typeface="Helvetica Light" charset="0"/>
              </a:rPr>
              <a:t>(</a:t>
            </a:r>
            <a:r>
              <a:rPr lang="en-US" sz="1200" dirty="0">
                <a:solidFill>
                  <a:schemeClr val="bg1"/>
                </a:solidFill>
                <a:latin typeface="Dagny OT" panose="020B0504020201020104" pitchFamily="34" charset="77"/>
              </a:rPr>
              <a:t>attributed to Cliff Stoll in Keeler's </a:t>
            </a:r>
            <a:r>
              <a:rPr lang="en-US" sz="1200" i="1" dirty="0">
                <a:solidFill>
                  <a:schemeClr val="bg1"/>
                </a:solidFill>
                <a:latin typeface="Dagny OT" panose="020B0504020201020104" pitchFamily="34" charset="77"/>
              </a:rPr>
              <a:t>Nothing to Hide: Privacy in the 21st Century</a:t>
            </a:r>
            <a:r>
              <a:rPr lang="en-US" sz="1200" dirty="0">
                <a:solidFill>
                  <a:schemeClr val="bg1"/>
                </a:solidFill>
                <a:latin typeface="Dagny OT" panose="020B0504020201020104" pitchFamily="34" charset="77"/>
              </a:rPr>
              <a:t>, 2006)</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7D633A-87CA-9140-B272-16F33429D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755" y="697356"/>
            <a:ext cx="6678491" cy="5675735"/>
          </a:xfrm>
          <a:prstGeom prst="rect">
            <a:avLst/>
          </a:prstGeom>
        </p:spPr>
      </p:pic>
    </p:spTree>
    <p:extLst>
      <p:ext uri="{BB962C8B-B14F-4D97-AF65-F5344CB8AC3E}">
        <p14:creationId xmlns:p14="http://schemas.microsoft.com/office/powerpoint/2010/main" val="158142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7D633A-87CA-9140-B272-16F33429D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220" y="627335"/>
            <a:ext cx="5585561" cy="5603331"/>
          </a:xfrm>
          <a:prstGeom prst="rect">
            <a:avLst/>
          </a:prstGeom>
        </p:spPr>
      </p:pic>
    </p:spTree>
    <p:extLst>
      <p:ext uri="{BB962C8B-B14F-4D97-AF65-F5344CB8AC3E}">
        <p14:creationId xmlns:p14="http://schemas.microsoft.com/office/powerpoint/2010/main" val="45494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cs typeface="Helvetica" panose="020B0604020202020204" pitchFamily="34" charset="0"/>
              </a:rPr>
              <a:t>How do you feel about this use of machine learning?</a:t>
            </a:r>
          </a:p>
        </p:txBody>
      </p:sp>
    </p:spTree>
    <p:extLst>
      <p:ext uri="{BB962C8B-B14F-4D97-AF65-F5344CB8AC3E}">
        <p14:creationId xmlns:p14="http://schemas.microsoft.com/office/powerpoint/2010/main" val="50690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Clustering Basics</a:t>
            </a:r>
          </a:p>
        </p:txBody>
      </p:sp>
      <p:sp>
        <p:nvSpPr>
          <p:cNvPr id="5" name="Text Placeholder 4"/>
          <p:cNvSpPr>
            <a:spLocks noGrp="1"/>
          </p:cNvSpPr>
          <p:nvPr>
            <p:ph type="body" idx="1"/>
          </p:nvPr>
        </p:nvSpPr>
        <p:spPr/>
        <p:txBody>
          <a:bodyPr/>
          <a:lstStyle/>
          <a:p>
            <a:r>
              <a:rPr lang="en-US" dirty="0"/>
              <a:t>CLUSTERING</a:t>
            </a:r>
          </a:p>
        </p:txBody>
      </p:sp>
      <p:sp>
        <p:nvSpPr>
          <p:cNvPr id="4" name="Rectangle 3">
            <a:extLst>
              <a:ext uri="{FF2B5EF4-FFF2-40B4-BE49-F238E27FC236}">
                <a16:creationId xmlns:a16="http://schemas.microsoft.com/office/drawing/2014/main" id="{03836C39-FA96-C045-9840-ACADFFE81053}"/>
              </a:ext>
            </a:extLst>
          </p:cNvPr>
          <p:cNvSpPr/>
          <p:nvPr/>
        </p:nvSpPr>
        <p:spPr>
          <a:xfrm>
            <a:off x="870346" y="5494198"/>
            <a:ext cx="10451306" cy="584775"/>
          </a:xfrm>
          <a:prstGeom prst="rect">
            <a:avLst/>
          </a:prstGeom>
        </p:spPr>
        <p:txBody>
          <a:bodyPr wrap="square">
            <a:spAutoFit/>
          </a:bodyPr>
          <a:lstStyle/>
          <a:p>
            <a:pPr algn="ctr"/>
            <a:r>
              <a:rPr lang="en-US" dirty="0">
                <a:solidFill>
                  <a:schemeClr val="bg1"/>
                </a:solidFill>
                <a:latin typeface="Dagny OT" panose="020B0504020201020104" pitchFamily="34" charset="0"/>
              </a:rPr>
              <a:t>“</a:t>
            </a:r>
            <a:r>
              <a:rPr lang="en-CA" dirty="0">
                <a:solidFill>
                  <a:schemeClr val="bg1"/>
                </a:solidFill>
                <a:latin typeface="Dagny OT" panose="020B0504020201020104" pitchFamily="34" charset="0"/>
              </a:rPr>
              <a:t>The Milky Way is nothing but a mass of innumerable stars planted together in clusters.</a:t>
            </a:r>
            <a:r>
              <a:rPr lang="en-US" dirty="0">
                <a:solidFill>
                  <a:schemeClr val="bg1"/>
                </a:solidFill>
                <a:latin typeface="Dagny OT" panose="020B0504020201020104" pitchFamily="34" charset="0"/>
              </a:rPr>
              <a:t>”</a:t>
            </a:r>
          </a:p>
          <a:p>
            <a:pPr algn="r"/>
            <a:r>
              <a:rPr lang="en-CA" sz="1400" dirty="0">
                <a:solidFill>
                  <a:schemeClr val="bg1"/>
                </a:solidFill>
                <a:latin typeface="Dagny OT" panose="020B0504020201020104" pitchFamily="34" charset="0"/>
                <a:cs typeface="Helvetica" panose="020B0604020202020204" pitchFamily="34" charset="0"/>
              </a:rPr>
              <a:t>(</a:t>
            </a:r>
            <a:r>
              <a:rPr lang="en-CA" sz="1400" dirty="0">
                <a:solidFill>
                  <a:schemeClr val="bg1"/>
                </a:solidFill>
                <a:latin typeface="Dagny OT" panose="020B0504020201020104" pitchFamily="34" charset="0"/>
              </a:rPr>
              <a:t>Galileo Galilei, </a:t>
            </a:r>
            <a:r>
              <a:rPr lang="en-CA" sz="1400" i="1" dirty="0" err="1">
                <a:solidFill>
                  <a:schemeClr val="bg1"/>
                </a:solidFill>
                <a:latin typeface="Dagny OT" panose="020B0504020201020104" pitchFamily="34" charset="0"/>
              </a:rPr>
              <a:t>Sidereus</a:t>
            </a:r>
            <a:r>
              <a:rPr lang="en-CA" sz="1400" i="1" dirty="0">
                <a:solidFill>
                  <a:schemeClr val="bg1"/>
                </a:solidFill>
                <a:latin typeface="Dagny OT" panose="020B0504020201020104" pitchFamily="34" charset="0"/>
              </a:rPr>
              <a:t> </a:t>
            </a:r>
            <a:r>
              <a:rPr lang="en-CA" sz="1400" i="1" dirty="0" err="1">
                <a:solidFill>
                  <a:schemeClr val="bg1"/>
                </a:solidFill>
                <a:latin typeface="Dagny OT" panose="020B0504020201020104" pitchFamily="34" charset="0"/>
              </a:rPr>
              <a:t>Nuncius</a:t>
            </a:r>
            <a:r>
              <a:rPr lang="en-CA" sz="1400" dirty="0">
                <a:solidFill>
                  <a:schemeClr val="bg1"/>
                </a:solidFill>
                <a:latin typeface="Dagny OT" panose="020B0504020201020104" pitchFamily="34" charset="0"/>
                <a:cs typeface="Helvetica" panose="020B0604020202020204" pitchFamily="34" charset="0"/>
              </a:rPr>
              <a:t>) </a:t>
            </a:r>
          </a:p>
        </p:txBody>
      </p:sp>
    </p:spTree>
    <p:extLst>
      <p:ext uri="{BB962C8B-B14F-4D97-AF65-F5344CB8AC3E}">
        <p14:creationId xmlns:p14="http://schemas.microsoft.com/office/powerpoint/2010/main" val="205776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00000"/>
              </a:lnSpc>
            </a:pPr>
            <a:r>
              <a:rPr lang="en-US" dirty="0">
                <a:latin typeface="Dagny OT" panose="020B0504020201020104" pitchFamily="34" charset="0"/>
              </a:rPr>
              <a:t>In </a:t>
            </a:r>
            <a:r>
              <a:rPr lang="en-US" b="1" dirty="0">
                <a:latin typeface="Dagny OT" panose="020B0504020201020104" pitchFamily="34" charset="0"/>
              </a:rPr>
              <a:t>clustering</a:t>
            </a:r>
            <a:r>
              <a:rPr lang="en-US" dirty="0">
                <a:latin typeface="Dagny OT" panose="020B0504020201020104" pitchFamily="34" charset="0"/>
              </a:rPr>
              <a:t>, the data is divided into </a:t>
            </a:r>
            <a:r>
              <a:rPr lang="en-US" b="1" dirty="0">
                <a:latin typeface="Dagny OT" panose="020B0504020201020104" pitchFamily="34" charset="0"/>
              </a:rPr>
              <a:t>naturally occurring groups</a:t>
            </a:r>
            <a:r>
              <a:rPr lang="en-US" dirty="0">
                <a:latin typeface="Dagny OT" panose="020B0504020201020104" pitchFamily="34" charset="0"/>
              </a:rPr>
              <a:t>. Within each group, the data points are </a:t>
            </a:r>
            <a:r>
              <a:rPr lang="en-US" b="1" dirty="0">
                <a:latin typeface="Dagny OT" panose="020B0504020201020104" pitchFamily="34" charset="0"/>
              </a:rPr>
              <a:t>similar</a:t>
            </a:r>
            <a:r>
              <a:rPr lang="en-US" dirty="0">
                <a:latin typeface="Dagny OT" panose="020B0504020201020104" pitchFamily="34" charset="0"/>
              </a:rPr>
              <a:t>; from group to group, they are </a:t>
            </a:r>
            <a:r>
              <a:rPr lang="en-US" b="1" dirty="0">
                <a:latin typeface="Dagny OT" panose="020B0504020201020104" pitchFamily="34" charset="0"/>
              </a:rPr>
              <a:t>dissimilar</a:t>
            </a:r>
            <a:r>
              <a:rPr lang="en-US" dirty="0">
                <a:latin typeface="Dagny OT" panose="020B0504020201020104" pitchFamily="34" charset="0"/>
              </a:rPr>
              <a:t>. </a:t>
            </a:r>
          </a:p>
          <a:p>
            <a:pPr algn="just">
              <a:lnSpc>
                <a:spcPct val="100000"/>
              </a:lnSpc>
            </a:pPr>
            <a:endParaRPr lang="en-US" dirty="0">
              <a:latin typeface="Dagny OT" panose="020B0504020201020104" pitchFamily="34" charset="0"/>
            </a:endParaRPr>
          </a:p>
          <a:p>
            <a:pPr algn="just">
              <a:lnSpc>
                <a:spcPct val="100000"/>
              </a:lnSpc>
            </a:pPr>
            <a:endParaRPr lang="en-US" dirty="0">
              <a:latin typeface="Dagny OT" panose="020B0504020201020104" pitchFamily="34" charset="0"/>
            </a:endParaRPr>
          </a:p>
          <a:p>
            <a:pPr algn="just">
              <a:lnSpc>
                <a:spcPct val="100000"/>
              </a:lnSpc>
            </a:pPr>
            <a:endParaRPr lang="en-US" dirty="0">
              <a:latin typeface="Dagny OT" panose="020B0504020201020104" pitchFamily="34" charset="0"/>
            </a:endParaRPr>
          </a:p>
          <a:p>
            <a:pPr algn="just">
              <a:lnSpc>
                <a:spcPct val="100000"/>
              </a:lnSpc>
            </a:pPr>
            <a:endParaRPr lang="en-US" dirty="0">
              <a:latin typeface="Dagny OT" panose="020B0504020201020104" pitchFamily="34" charset="0"/>
            </a:endParaRPr>
          </a:p>
          <a:p>
            <a:pPr algn="just">
              <a:lnSpc>
                <a:spcPct val="100000"/>
              </a:lnSpc>
            </a:pPr>
            <a:endParaRPr lang="en-US" dirty="0">
              <a:latin typeface="Dagny OT" panose="020B0504020201020104" pitchFamily="34" charset="0"/>
            </a:endParaRPr>
          </a:p>
          <a:p>
            <a:pPr algn="just">
              <a:lnSpc>
                <a:spcPct val="100000"/>
              </a:lnSpc>
            </a:pPr>
            <a:endParaRPr lang="en-US" sz="1000" dirty="0">
              <a:latin typeface="Dagny OT" panose="020B0504020201020104" pitchFamily="34" charset="0"/>
            </a:endParaRPr>
          </a:p>
        </p:txBody>
      </p:sp>
      <p:grpSp>
        <p:nvGrpSpPr>
          <p:cNvPr id="9" name="Group 8"/>
          <p:cNvGrpSpPr/>
          <p:nvPr/>
        </p:nvGrpSpPr>
        <p:grpSpPr>
          <a:xfrm>
            <a:off x="3830826" y="3390041"/>
            <a:ext cx="8263438" cy="3274888"/>
            <a:chOff x="3627626" y="3445855"/>
            <a:chExt cx="8263438" cy="3274888"/>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6436" b="33047"/>
            <a:stretch/>
          </p:blipFill>
          <p:spPr>
            <a:xfrm>
              <a:off x="3627626" y="4317458"/>
              <a:ext cx="8109851" cy="2387681"/>
            </a:xfrm>
            <a:prstGeom prst="rect">
              <a:avLst/>
            </a:prstGeom>
          </p:spPr>
        </p:pic>
        <p:sp>
          <p:nvSpPr>
            <p:cNvPr id="5" name="Rectangle 4"/>
            <p:cNvSpPr/>
            <p:nvPr/>
          </p:nvSpPr>
          <p:spPr>
            <a:xfrm>
              <a:off x="3781213" y="3450369"/>
              <a:ext cx="263035" cy="3270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6" name="Rectangle 5"/>
            <p:cNvSpPr/>
            <p:nvPr/>
          </p:nvSpPr>
          <p:spPr>
            <a:xfrm>
              <a:off x="7551029" y="3445855"/>
              <a:ext cx="263035" cy="3270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7" name="Rectangle 6"/>
            <p:cNvSpPr/>
            <p:nvPr/>
          </p:nvSpPr>
          <p:spPr>
            <a:xfrm>
              <a:off x="3924268" y="3654137"/>
              <a:ext cx="3952198" cy="656462"/>
            </a:xfrm>
            <a:prstGeom prst="rect">
              <a:avLst/>
            </a:prstGeom>
            <a:solidFill>
              <a:schemeClr val="bg1"/>
            </a:solidFill>
          </p:spPr>
          <p:txBody>
            <a:bodyPr wrap="square">
              <a:spAutoFit/>
            </a:bodyPr>
            <a:lstStyle/>
            <a:p>
              <a:pPr algn="ctr"/>
              <a:r>
                <a:rPr lang="en-US" dirty="0">
                  <a:latin typeface="Dagny OT" panose="020B0504020201020104" pitchFamily="34" charset="0"/>
                </a:rPr>
                <a:t>average distance to points in own cluster (</a:t>
              </a:r>
              <a:r>
                <a:rPr lang="en-US" b="1" dirty="0">
                  <a:latin typeface="Dagny OT" panose="020B0504020201020104" pitchFamily="34" charset="0"/>
                </a:rPr>
                <a:t>low is good</a:t>
              </a:r>
              <a:r>
                <a:rPr lang="en-US" dirty="0">
                  <a:latin typeface="Dagny OT" panose="020B0504020201020104" pitchFamily="34" charset="0"/>
                </a:rPr>
                <a:t>)</a:t>
              </a:r>
            </a:p>
          </p:txBody>
        </p:sp>
        <p:sp>
          <p:nvSpPr>
            <p:cNvPr id="8" name="Rectangle 7"/>
            <p:cNvSpPr/>
            <p:nvPr/>
          </p:nvSpPr>
          <p:spPr>
            <a:xfrm>
              <a:off x="7876466" y="3654137"/>
              <a:ext cx="4014598" cy="656462"/>
            </a:xfrm>
            <a:prstGeom prst="rect">
              <a:avLst/>
            </a:prstGeom>
            <a:solidFill>
              <a:schemeClr val="bg1"/>
            </a:solidFill>
          </p:spPr>
          <p:txBody>
            <a:bodyPr wrap="square">
              <a:spAutoFit/>
            </a:bodyPr>
            <a:lstStyle/>
            <a:p>
              <a:pPr algn="ctr"/>
              <a:r>
                <a:rPr lang="en-US" dirty="0">
                  <a:latin typeface="Dagny OT" panose="020B0504020201020104" pitchFamily="34" charset="0"/>
                </a:rPr>
                <a:t>average distance to points in </a:t>
              </a:r>
              <a:r>
                <a:rPr lang="en-US" dirty="0" err="1">
                  <a:latin typeface="Dagny OT" panose="020B0504020201020104" pitchFamily="34" charset="0"/>
                </a:rPr>
                <a:t>neighbouring</a:t>
              </a:r>
              <a:r>
                <a:rPr lang="en-US" dirty="0">
                  <a:latin typeface="Dagny OT" panose="020B0504020201020104" pitchFamily="34" charset="0"/>
                </a:rPr>
                <a:t> cluster (</a:t>
              </a:r>
              <a:r>
                <a:rPr lang="en-US" b="1" dirty="0">
                  <a:latin typeface="Dagny OT" panose="020B0504020201020104" pitchFamily="34" charset="0"/>
                </a:rPr>
                <a:t>high is good</a:t>
              </a:r>
              <a:r>
                <a:rPr lang="en-US" dirty="0">
                  <a:latin typeface="Dagny OT" panose="020B0504020201020104" pitchFamily="34" charset="0"/>
                </a:rPr>
                <a:t>)</a:t>
              </a:r>
            </a:p>
          </p:txBody>
        </p:sp>
      </p:grpSp>
      <p:sp>
        <p:nvSpPr>
          <p:cNvPr id="2" name="Title 1"/>
          <p:cNvSpPr>
            <a:spLocks noGrp="1"/>
          </p:cNvSpPr>
          <p:nvPr>
            <p:ph type="title"/>
          </p:nvPr>
        </p:nvSpPr>
        <p:spPr/>
        <p:txBody>
          <a:bodyPr/>
          <a:lstStyle/>
          <a:p>
            <a:r>
              <a:rPr lang="en-US" dirty="0"/>
              <a:t>Clustering Overview</a:t>
            </a:r>
            <a:endParaRPr lang="en-US" sz="2400" dirty="0"/>
          </a:p>
        </p:txBody>
      </p:sp>
      <p:sp>
        <p:nvSpPr>
          <p:cNvPr id="10" name="Content Placeholder 2"/>
          <p:cNvSpPr txBox="1">
            <a:spLocks/>
          </p:cNvSpPr>
          <p:nvPr/>
        </p:nvSpPr>
        <p:spPr>
          <a:xfrm>
            <a:off x="544311" y="4077481"/>
            <a:ext cx="3916680" cy="12836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a:latin typeface="Dagny OT" panose="020B0504020201020104" pitchFamily="34" charset="0"/>
              </a:rPr>
              <a:t>The grouping labels are not determined ahead of time, so clustering is an example of </a:t>
            </a:r>
            <a:r>
              <a:rPr lang="en-US" sz="2400" b="1" dirty="0">
                <a:latin typeface="Dagny OT" panose="020B0504020201020104" pitchFamily="34" charset="0"/>
              </a:rPr>
              <a:t>unsupervised</a:t>
            </a:r>
            <a:r>
              <a:rPr lang="en-US" sz="2400" dirty="0">
                <a:latin typeface="Dagny OT" panose="020B0504020201020104" pitchFamily="34" charset="0"/>
              </a:rPr>
              <a:t> learning.</a:t>
            </a:r>
          </a:p>
        </p:txBody>
      </p:sp>
    </p:spTree>
    <p:extLst>
      <p:ext uri="{BB962C8B-B14F-4D97-AF65-F5344CB8AC3E}">
        <p14:creationId xmlns:p14="http://schemas.microsoft.com/office/powerpoint/2010/main" val="110575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757" y="574370"/>
            <a:ext cx="7097558" cy="5837316"/>
          </a:xfrm>
          <a:prstGeom prst="rect">
            <a:avLst/>
          </a:prstGeom>
        </p:spPr>
      </p:pic>
      <p:sp>
        <p:nvSpPr>
          <p:cNvPr id="3" name="Rectangle 2">
            <a:extLst>
              <a:ext uri="{FF2B5EF4-FFF2-40B4-BE49-F238E27FC236}">
                <a16:creationId xmlns:a16="http://schemas.microsoft.com/office/drawing/2014/main" id="{0ADA547C-46DE-3940-AB15-D9BB7A72596F}"/>
              </a:ext>
            </a:extLst>
          </p:cNvPr>
          <p:cNvSpPr/>
          <p:nvPr/>
        </p:nvSpPr>
        <p:spPr>
          <a:xfrm>
            <a:off x="9003291" y="5888466"/>
            <a:ext cx="783996" cy="523220"/>
          </a:xfrm>
          <a:prstGeom prst="rect">
            <a:avLst/>
          </a:prstGeom>
        </p:spPr>
        <p:txBody>
          <a:bodyPr wrap="none">
            <a:spAutoFit/>
          </a:bodyPr>
          <a:lstStyle/>
          <a:p>
            <a:pPr algn="r"/>
            <a:r>
              <a:rPr lang="en-CA" sz="2800" dirty="0">
                <a:latin typeface="Dagny OT" panose="020B0504020201020104" pitchFamily="34" charset="0"/>
                <a:ea typeface="Helvetica Light" charset="0"/>
                <a:cs typeface="Helvetica Light" charset="0"/>
              </a:rPr>
              <a:t>Age</a:t>
            </a:r>
            <a:endParaRPr lang="en-US" sz="2800" dirty="0">
              <a:latin typeface="Dagny OT" panose="020B0504020201020104" pitchFamily="34" charset="0"/>
            </a:endParaRPr>
          </a:p>
        </p:txBody>
      </p:sp>
      <p:sp>
        <p:nvSpPr>
          <p:cNvPr id="4" name="Rectangle 3">
            <a:extLst>
              <a:ext uri="{FF2B5EF4-FFF2-40B4-BE49-F238E27FC236}">
                <a16:creationId xmlns:a16="http://schemas.microsoft.com/office/drawing/2014/main" id="{0ADA547C-46DE-3940-AB15-D9BB7A72596F}"/>
              </a:ext>
            </a:extLst>
          </p:cNvPr>
          <p:cNvSpPr/>
          <p:nvPr/>
        </p:nvSpPr>
        <p:spPr>
          <a:xfrm>
            <a:off x="1187188" y="849087"/>
            <a:ext cx="1300676" cy="523220"/>
          </a:xfrm>
          <a:prstGeom prst="rect">
            <a:avLst/>
          </a:prstGeom>
        </p:spPr>
        <p:txBody>
          <a:bodyPr wrap="none">
            <a:spAutoFit/>
          </a:bodyPr>
          <a:lstStyle/>
          <a:p>
            <a:pPr algn="r"/>
            <a:r>
              <a:rPr lang="en-CA" sz="2800" dirty="0">
                <a:latin typeface="Dagny OT" panose="020B0504020201020104" pitchFamily="34" charset="0"/>
                <a:ea typeface="Helvetica Light" charset="0"/>
                <a:cs typeface="Helvetica Light" charset="0"/>
              </a:rPr>
              <a:t>Income</a:t>
            </a:r>
            <a:endParaRPr lang="en-US" sz="2800" dirty="0">
              <a:latin typeface="Dagny OT" panose="020B0504020201020104" pitchFamily="34" charset="0"/>
            </a:endParaRPr>
          </a:p>
        </p:txBody>
      </p:sp>
      <p:sp>
        <p:nvSpPr>
          <p:cNvPr id="5" name="Rectangle 4">
            <a:extLst>
              <a:ext uri="{FF2B5EF4-FFF2-40B4-BE49-F238E27FC236}">
                <a16:creationId xmlns:a16="http://schemas.microsoft.com/office/drawing/2014/main" id="{0ADA547C-46DE-3940-AB15-D9BB7A72596F}"/>
              </a:ext>
            </a:extLst>
          </p:cNvPr>
          <p:cNvSpPr/>
          <p:nvPr/>
        </p:nvSpPr>
        <p:spPr>
          <a:xfrm>
            <a:off x="9535703" y="2775151"/>
            <a:ext cx="1360181" cy="400110"/>
          </a:xfrm>
          <a:prstGeom prst="rect">
            <a:avLst/>
          </a:prstGeom>
        </p:spPr>
        <p:txBody>
          <a:bodyPr wrap="none">
            <a:spAutoFit/>
          </a:bodyPr>
          <a:lstStyle/>
          <a:p>
            <a:pPr algn="r"/>
            <a:r>
              <a:rPr lang="en-CA" sz="2000" dirty="0">
                <a:latin typeface="Dagny OT" panose="020B0504020201020104" pitchFamily="34" charset="0"/>
                <a:ea typeface="Helvetica Light" charset="0"/>
                <a:cs typeface="Helvetica Light" charset="0"/>
              </a:rPr>
              <a:t>Customers</a:t>
            </a:r>
            <a:endParaRPr lang="en-US" sz="2000" dirty="0">
              <a:latin typeface="Dagny OT" panose="020B0504020201020104" pitchFamily="34" charset="0"/>
            </a:endParaRPr>
          </a:p>
        </p:txBody>
      </p:sp>
      <p:cxnSp>
        <p:nvCxnSpPr>
          <p:cNvPr id="7" name="Straight Arrow Connector 6"/>
          <p:cNvCxnSpPr/>
          <p:nvPr/>
        </p:nvCxnSpPr>
        <p:spPr>
          <a:xfrm flipH="1">
            <a:off x="9003291" y="2975206"/>
            <a:ext cx="468805" cy="105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8915401" y="3175261"/>
            <a:ext cx="674914" cy="9068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218714" y="1992086"/>
            <a:ext cx="1253383" cy="81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ADA547C-46DE-3940-AB15-D9BB7A72596F}"/>
              </a:ext>
            </a:extLst>
          </p:cNvPr>
          <p:cNvSpPr/>
          <p:nvPr/>
        </p:nvSpPr>
        <p:spPr>
          <a:xfrm>
            <a:off x="1237971" y="3493028"/>
            <a:ext cx="1074846" cy="400110"/>
          </a:xfrm>
          <a:prstGeom prst="rect">
            <a:avLst/>
          </a:prstGeom>
        </p:spPr>
        <p:txBody>
          <a:bodyPr wrap="none">
            <a:spAutoFit/>
          </a:bodyPr>
          <a:lstStyle/>
          <a:p>
            <a:pPr algn="r"/>
            <a:r>
              <a:rPr lang="en-CA" sz="2000" dirty="0">
                <a:latin typeface="Dagny OT" panose="020B0504020201020104" pitchFamily="34" charset="0"/>
                <a:ea typeface="Helvetica Light" charset="0"/>
                <a:cs typeface="Helvetica Light" charset="0"/>
              </a:rPr>
              <a:t>Clusters</a:t>
            </a:r>
            <a:endParaRPr lang="en-US" sz="2000" dirty="0">
              <a:latin typeface="Dagny OT" panose="020B0504020201020104" pitchFamily="34" charset="0"/>
            </a:endParaRPr>
          </a:p>
        </p:txBody>
      </p:sp>
      <p:cxnSp>
        <p:nvCxnSpPr>
          <p:cNvPr id="22" name="Straight Arrow Connector 21"/>
          <p:cNvCxnSpPr>
            <a:stCxn id="21" idx="3"/>
          </p:cNvCxnSpPr>
          <p:nvPr/>
        </p:nvCxnSpPr>
        <p:spPr>
          <a:xfrm flipV="1">
            <a:off x="2312817" y="3628702"/>
            <a:ext cx="1899954" cy="64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198843" y="3893139"/>
            <a:ext cx="4245500" cy="122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198843" y="2144487"/>
            <a:ext cx="4670043" cy="1348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65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Overview</a:t>
            </a:r>
            <a:endParaRPr lang="en-US" sz="2400" dirty="0"/>
          </a:p>
        </p:txBody>
      </p:sp>
      <p:sp>
        <p:nvSpPr>
          <p:cNvPr id="3" name="Content Placeholder 2"/>
          <p:cNvSpPr>
            <a:spLocks noGrp="1"/>
          </p:cNvSpPr>
          <p:nvPr>
            <p:ph idx="1"/>
          </p:nvPr>
        </p:nvSpPr>
        <p:spPr/>
        <p:txBody>
          <a:bodyPr>
            <a:normAutofit lnSpcReduction="10000"/>
          </a:bodyPr>
          <a:lstStyle/>
          <a:p>
            <a:pPr algn="just">
              <a:lnSpc>
                <a:spcPct val="100000"/>
              </a:lnSpc>
            </a:pPr>
            <a:r>
              <a:rPr lang="en-CA" dirty="0">
                <a:latin typeface="Dagny OT" panose="020B0504020201020104" pitchFamily="34" charset="0"/>
              </a:rPr>
              <a:t>Clustering is a relatively </a:t>
            </a:r>
            <a:r>
              <a:rPr lang="en-CA" b="1" dirty="0">
                <a:latin typeface="Dagny OT" panose="020B0504020201020104" pitchFamily="34" charset="0"/>
              </a:rPr>
              <a:t>intuitive</a:t>
            </a:r>
            <a:r>
              <a:rPr lang="en-CA" dirty="0">
                <a:latin typeface="Dagny OT" panose="020B0504020201020104" pitchFamily="34" charset="0"/>
              </a:rPr>
              <a:t> concept for human beings as our brains do it unconsciously </a:t>
            </a:r>
          </a:p>
          <a:p>
            <a:pPr lvl="1">
              <a:lnSpc>
                <a:spcPct val="100000"/>
              </a:lnSpc>
            </a:pPr>
            <a:r>
              <a:rPr lang="en-CA" dirty="0">
                <a:latin typeface="Dagny OT" panose="020B0504020201020104" pitchFamily="34" charset="0"/>
              </a:rPr>
              <a:t>facial recognition</a:t>
            </a:r>
          </a:p>
          <a:p>
            <a:pPr lvl="1">
              <a:lnSpc>
                <a:spcPct val="100000"/>
              </a:lnSpc>
            </a:pPr>
            <a:r>
              <a:rPr lang="en-CA" dirty="0">
                <a:latin typeface="Dagny OT" panose="020B0504020201020104" pitchFamily="34" charset="0"/>
              </a:rPr>
              <a:t>searching for patterns, etc.</a:t>
            </a:r>
          </a:p>
          <a:p>
            <a:pPr>
              <a:lnSpc>
                <a:spcPct val="100000"/>
              </a:lnSpc>
            </a:pPr>
            <a:endParaRPr lang="en-CA" sz="500" dirty="0">
              <a:latin typeface="Dagny OT" panose="020B0504020201020104" pitchFamily="34" charset="0"/>
            </a:endParaRPr>
          </a:p>
          <a:p>
            <a:pPr>
              <a:lnSpc>
                <a:spcPct val="100000"/>
              </a:lnSpc>
            </a:pPr>
            <a:r>
              <a:rPr lang="en-CA" dirty="0">
                <a:latin typeface="Dagny OT" panose="020B0504020201020104" pitchFamily="34" charset="0"/>
              </a:rPr>
              <a:t>In general, people are very good at </a:t>
            </a:r>
            <a:r>
              <a:rPr lang="en-CA" b="1" dirty="0">
                <a:latin typeface="Dagny OT" panose="020B0504020201020104" pitchFamily="34" charset="0"/>
              </a:rPr>
              <a:t>messy</a:t>
            </a:r>
            <a:r>
              <a:rPr lang="en-CA" dirty="0">
                <a:latin typeface="Dagny OT" panose="020B0504020201020104" pitchFamily="34" charset="0"/>
              </a:rPr>
              <a:t> data, but computers and algorithms have a harder time.  </a:t>
            </a:r>
          </a:p>
          <a:p>
            <a:pPr>
              <a:lnSpc>
                <a:spcPct val="100000"/>
              </a:lnSpc>
            </a:pPr>
            <a:endParaRPr lang="en-CA" sz="500" dirty="0">
              <a:latin typeface="Dagny OT" panose="020B0504020201020104" pitchFamily="34" charset="0"/>
            </a:endParaRPr>
          </a:p>
          <a:p>
            <a:pPr>
              <a:lnSpc>
                <a:spcPct val="100000"/>
              </a:lnSpc>
            </a:pPr>
            <a:r>
              <a:rPr lang="en-CA" dirty="0">
                <a:latin typeface="Dagny OT" panose="020B0504020201020104" pitchFamily="34" charset="0"/>
              </a:rPr>
              <a:t>Part of the difficulty is that there is </a:t>
            </a:r>
            <a:r>
              <a:rPr lang="en-CA" b="1" dirty="0">
                <a:latin typeface="Dagny OT" panose="020B0504020201020104" pitchFamily="34" charset="0"/>
              </a:rPr>
              <a:t>no agreed-upon definition of what constitutes a cluster:</a:t>
            </a:r>
            <a:endParaRPr lang="en-CA" dirty="0">
              <a:latin typeface="Dagny OT" panose="020B0504020201020104" pitchFamily="34" charset="0"/>
            </a:endParaRPr>
          </a:p>
          <a:p>
            <a:pPr lvl="1">
              <a:lnSpc>
                <a:spcPct val="100000"/>
              </a:lnSpc>
            </a:pPr>
            <a:r>
              <a:rPr lang="en-CA" dirty="0">
                <a:latin typeface="Dagny OT" panose="020B0504020201020104" pitchFamily="34" charset="0"/>
              </a:rPr>
              <a:t>“I may not be able to define what it is, but I know one when I see one”</a:t>
            </a:r>
          </a:p>
        </p:txBody>
      </p:sp>
    </p:spTree>
    <p:extLst>
      <p:ext uri="{BB962C8B-B14F-4D97-AF65-F5344CB8AC3E}">
        <p14:creationId xmlns:p14="http://schemas.microsoft.com/office/powerpoint/2010/main" val="420555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Overview</a:t>
            </a:r>
            <a:endParaRPr lang="en-US" sz="2400" dirty="0"/>
          </a:p>
        </p:txBody>
      </p:sp>
      <p:sp>
        <p:nvSpPr>
          <p:cNvPr id="3" name="Content Placeholder 2"/>
          <p:cNvSpPr>
            <a:spLocks noGrp="1"/>
          </p:cNvSpPr>
          <p:nvPr>
            <p:ph idx="1"/>
          </p:nvPr>
        </p:nvSpPr>
        <p:spPr/>
        <p:txBody>
          <a:bodyPr/>
          <a:lstStyle/>
          <a:p>
            <a:pPr>
              <a:lnSpc>
                <a:spcPct val="100000"/>
              </a:lnSpc>
            </a:pPr>
            <a:r>
              <a:rPr lang="en-CA" dirty="0">
                <a:latin typeface="Dagny OT" panose="020B0504020201020104" pitchFamily="34" charset="0"/>
              </a:rPr>
              <a:t>Clustering algorithms can be </a:t>
            </a:r>
            <a:r>
              <a:rPr lang="en-CA" b="1" dirty="0">
                <a:latin typeface="Dagny OT" panose="020B0504020201020104" pitchFamily="34" charset="0"/>
              </a:rPr>
              <a:t>complex</a:t>
            </a:r>
            <a:r>
              <a:rPr lang="en-CA" dirty="0">
                <a:latin typeface="Dagny OT" panose="020B0504020201020104" pitchFamily="34" charset="0"/>
              </a:rPr>
              <a:t> and </a:t>
            </a:r>
            <a:r>
              <a:rPr lang="en-CA" b="1" dirty="0">
                <a:latin typeface="Dagny OT" panose="020B0504020201020104" pitchFamily="34" charset="0"/>
              </a:rPr>
              <a:t>non-intuitive</a:t>
            </a:r>
            <a:r>
              <a:rPr lang="en-CA" dirty="0">
                <a:latin typeface="Dagny OT" panose="020B0504020201020104" pitchFamily="34" charset="0"/>
              </a:rPr>
              <a:t>, based on varying notions of similarities between observations.</a:t>
            </a:r>
            <a:endParaRPr lang="en-CA" sz="1000" dirty="0">
              <a:latin typeface="Dagny OT" panose="020B0504020201020104" pitchFamily="34" charset="0"/>
            </a:endParaRPr>
          </a:p>
          <a:p>
            <a:pPr lvl="1">
              <a:lnSpc>
                <a:spcPct val="100000"/>
              </a:lnSpc>
            </a:pPr>
            <a:r>
              <a:rPr lang="en-CA" dirty="0">
                <a:latin typeface="Dagny OT" panose="020B0504020201020104" pitchFamily="34" charset="0"/>
              </a:rPr>
              <a:t>in spite of that, the temptation to explain clusters </a:t>
            </a:r>
            <a:r>
              <a:rPr lang="en-CA" i="1" dirty="0">
                <a:latin typeface="Dagny OT" panose="020B0504020201020104" pitchFamily="34" charset="0"/>
              </a:rPr>
              <a:t>a posteriori </a:t>
            </a:r>
            <a:r>
              <a:rPr lang="en-CA" dirty="0">
                <a:latin typeface="Dagny OT" panose="020B0504020201020104" pitchFamily="34" charset="0"/>
              </a:rPr>
              <a:t>is </a:t>
            </a:r>
            <a:r>
              <a:rPr lang="en-CA" b="1" dirty="0">
                <a:latin typeface="Dagny OT" panose="020B0504020201020104" pitchFamily="34" charset="0"/>
              </a:rPr>
              <a:t>strong</a:t>
            </a:r>
          </a:p>
          <a:p>
            <a:pPr>
              <a:lnSpc>
                <a:spcPct val="100000"/>
              </a:lnSpc>
            </a:pPr>
            <a:endParaRPr lang="en-CA" sz="1000" dirty="0">
              <a:latin typeface="Dagny OT" panose="020B0504020201020104" pitchFamily="34" charset="0"/>
            </a:endParaRPr>
          </a:p>
          <a:p>
            <a:pPr>
              <a:lnSpc>
                <a:spcPct val="100000"/>
              </a:lnSpc>
            </a:pPr>
            <a:r>
              <a:rPr lang="en-CA" dirty="0">
                <a:latin typeface="Dagny OT" panose="020B0504020201020104" pitchFamily="34" charset="0"/>
              </a:rPr>
              <a:t>They are also (typically) </a:t>
            </a:r>
            <a:r>
              <a:rPr lang="en-CA" b="1" dirty="0">
                <a:latin typeface="Dagny OT" panose="020B0504020201020104" pitchFamily="34" charset="0"/>
              </a:rPr>
              <a:t>non-deterministic</a:t>
            </a:r>
            <a:r>
              <a:rPr lang="en-CA" dirty="0">
                <a:latin typeface="Dagny OT" panose="020B0504020201020104" pitchFamily="34" charset="0"/>
              </a:rPr>
              <a:t>: </a:t>
            </a:r>
          </a:p>
          <a:p>
            <a:pPr lvl="1">
              <a:lnSpc>
                <a:spcPct val="100000"/>
              </a:lnSpc>
            </a:pPr>
            <a:r>
              <a:rPr lang="en-CA" dirty="0">
                <a:latin typeface="Dagny OT" panose="020B0504020201020104" pitchFamily="34" charset="0"/>
              </a:rPr>
              <a:t>the same algorithm, applied twice (or more) to the same dataset, can discover completely different clusters</a:t>
            </a:r>
          </a:p>
          <a:p>
            <a:pPr lvl="1">
              <a:lnSpc>
                <a:spcPct val="100000"/>
              </a:lnSpc>
            </a:pPr>
            <a:r>
              <a:rPr lang="en-CA" dirty="0">
                <a:latin typeface="Dagny OT" panose="020B0504020201020104" pitchFamily="34" charset="0"/>
              </a:rPr>
              <a:t>the order in which the data is presented can play a role</a:t>
            </a:r>
          </a:p>
          <a:p>
            <a:pPr lvl="1">
              <a:lnSpc>
                <a:spcPct val="100000"/>
              </a:lnSpc>
            </a:pPr>
            <a:r>
              <a:rPr lang="en-CA" dirty="0">
                <a:latin typeface="Dagny OT" panose="020B0504020201020104" pitchFamily="34" charset="0"/>
              </a:rPr>
              <a:t>so can starting configurations</a:t>
            </a:r>
          </a:p>
        </p:txBody>
      </p:sp>
    </p:spTree>
    <p:extLst>
      <p:ext uri="{BB962C8B-B14F-4D97-AF65-F5344CB8AC3E}">
        <p14:creationId xmlns:p14="http://schemas.microsoft.com/office/powerpoint/2010/main" val="236478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t>What does this (potential) non-repeatability imply for </a:t>
            </a:r>
            <a:r>
              <a:rPr lang="en-CA" dirty="0">
                <a:latin typeface="Helvetica Light" panose="020B0403020202020204" pitchFamily="34" charset="0"/>
              </a:rPr>
              <a:t>validation</a:t>
            </a:r>
            <a:r>
              <a:rPr lang="en-CA" dirty="0"/>
              <a:t>?</a:t>
            </a:r>
          </a:p>
        </p:txBody>
      </p:sp>
    </p:spTree>
    <p:extLst>
      <p:ext uri="{BB962C8B-B14F-4D97-AF65-F5344CB8AC3E}">
        <p14:creationId xmlns:p14="http://schemas.microsoft.com/office/powerpoint/2010/main" val="194515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Requirement</a:t>
            </a:r>
            <a:endParaRPr lang="en-US" sz="2400"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normAutofit lnSpcReduction="10000"/>
              </a:bodyPr>
              <a:lstStyle/>
              <a:p>
                <a:pPr marL="0" indent="0">
                  <a:buSzPct val="100000"/>
                  <a:buNone/>
                </a:pPr>
                <a:r>
                  <a:rPr lang="en-US" dirty="0"/>
                  <a:t>A measure of </a:t>
                </a:r>
                <a:r>
                  <a:rPr lang="en-US" b="1" dirty="0">
                    <a:latin typeface="Helvetica" pitchFamily="2" charset="0"/>
                  </a:rPr>
                  <a:t>similarity</a:t>
                </a:r>
                <a:r>
                  <a:rPr lang="en-US" dirty="0"/>
                  <a:t> </a:t>
                </a:r>
                <a14:m>
                  <m:oMath xmlns:m="http://schemas.openxmlformats.org/officeDocument/2006/math">
                    <m:r>
                      <a:rPr lang="en-US" i="1" dirty="0">
                        <a:latin typeface="Cambria Math" panose="02040503050406030204" pitchFamily="18" charset="0"/>
                        <a:ea typeface="Cambria Math" panose="02040503050406030204" pitchFamily="18" charset="0"/>
                      </a:rPr>
                      <m:t>𝑤</m:t>
                    </m:r>
                  </m:oMath>
                </a14:m>
                <a:r>
                  <a:rPr lang="en-US" dirty="0"/>
                  <a:t> (or a distance </a:t>
                </a:r>
                <a14:m>
                  <m:oMath xmlns:m="http://schemas.openxmlformats.org/officeDocument/2006/math">
                    <m:r>
                      <a:rPr lang="en-US" i="1" dirty="0">
                        <a:latin typeface="Cambria Math" panose="02040503050406030204" pitchFamily="18" charset="0"/>
                        <a:ea typeface="Cambria Math" panose="02040503050406030204" pitchFamily="18" charset="0"/>
                      </a:rPr>
                      <m:t>𝑑</m:t>
                    </m:r>
                  </m:oMath>
                </a14:m>
                <a:r>
                  <a:rPr lang="en-US" dirty="0"/>
                  <a:t>) between observations.</a:t>
                </a:r>
              </a:p>
              <a:p>
                <a:pPr>
                  <a:buSzPct val="100000"/>
                  <a:buFont typeface="Wingdings" panose="05000000000000000000" pitchFamily="2" charset="2"/>
                  <a:buChar char="§"/>
                </a:pPr>
                <a:endParaRPr lang="en-US" dirty="0"/>
              </a:p>
              <a:p>
                <a:pPr>
                  <a:buSzPct val="100000"/>
                  <a:buFont typeface="Wingdings" panose="05000000000000000000" pitchFamily="2" charset="2"/>
                  <a:buChar char="§"/>
                </a:pPr>
                <a:endParaRPr lang="en-US" sz="2000" dirty="0"/>
              </a:p>
              <a:p>
                <a:pPr>
                  <a:buSzPct val="100000"/>
                  <a:buFont typeface="Wingdings" panose="05000000000000000000" pitchFamily="2" charset="2"/>
                  <a:buChar char="§"/>
                </a:pPr>
                <a:endParaRPr lang="en-US" sz="2000" dirty="0"/>
              </a:p>
              <a:p>
                <a:pPr>
                  <a:buSzPct val="100000"/>
                  <a:buFont typeface="Wingdings" panose="05000000000000000000" pitchFamily="2" charset="2"/>
                  <a:buChar char="§"/>
                </a:pPr>
                <a:endParaRPr lang="en-US" sz="2000" dirty="0"/>
              </a:p>
              <a:p>
                <a:pPr>
                  <a:buSzPct val="100000"/>
                  <a:buFont typeface="Wingdings" panose="05000000000000000000" pitchFamily="2" charset="2"/>
                  <a:buChar char="§"/>
                </a:pPr>
                <a:endParaRPr lang="en-US" sz="2000" dirty="0"/>
              </a:p>
              <a:p>
                <a:pPr marL="0" indent="0">
                  <a:buSzPct val="100000"/>
                  <a:buNone/>
                </a:pPr>
                <a:endParaRPr lang="en-US" sz="2000" dirty="0"/>
              </a:p>
              <a:p>
                <a:pPr marL="0" indent="0">
                  <a:buSzPct val="100000"/>
                  <a:buNone/>
                </a:pPr>
                <a:endParaRPr lang="en-US" sz="100" dirty="0"/>
              </a:p>
              <a:p>
                <a:pPr marL="0" indent="0">
                  <a:buSzPct val="100000"/>
                  <a:buNone/>
                </a:pPr>
                <a:endParaRPr lang="en-US" dirty="0"/>
              </a:p>
              <a:p>
                <a:pPr marL="0" indent="0">
                  <a:buSzPct val="100000"/>
                  <a:buNone/>
                </a:pPr>
                <a:endParaRPr lang="en-US" sz="100" dirty="0"/>
              </a:p>
              <a:p>
                <a:pPr marL="0" indent="0">
                  <a:buSzPct val="100000"/>
                  <a:buNone/>
                </a:pPr>
                <a:r>
                  <a:rPr lang="en-US" dirty="0"/>
                  <a:t>Typically, </a:t>
                </a:r>
                <a14:m>
                  <m:oMath xmlns:m="http://schemas.openxmlformats.org/officeDocument/2006/math">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→1</m:t>
                    </m:r>
                  </m:oMath>
                </a14:m>
                <a:r>
                  <a:rPr lang="en-US" dirty="0"/>
                  <a:t> as </a:t>
                </a:r>
                <a14:m>
                  <m:oMath xmlns:m="http://schemas.openxmlformats.org/officeDocument/2006/math">
                    <m:r>
                      <a:rPr lang="en-US" i="1" dirty="0">
                        <a:latin typeface="Cambria Math" panose="02040503050406030204" pitchFamily="18" charset="0"/>
                        <a:ea typeface="Cambria Math" panose="02040503050406030204" pitchFamily="18" charset="0"/>
                      </a:rPr>
                      <m:t>𝑑</m:t>
                    </m:r>
                    <m:r>
                      <a:rPr lang="en-US" i="1" dirty="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→0</m:t>
                    </m:r>
                  </m:oMath>
                </a14:m>
                <a:r>
                  <a:rPr lang="en-US" dirty="0"/>
                  <a:t> as </a:t>
                </a:r>
                <a14:m>
                  <m:oMath xmlns:m="http://schemas.openxmlformats.org/officeDocument/2006/math">
                    <m:r>
                      <a:rPr lang="en-US" i="1" dirty="0">
                        <a:latin typeface="Cambria Math" panose="02040503050406030204" pitchFamily="18" charset="0"/>
                        <a:ea typeface="Cambria Math" panose="02040503050406030204" pitchFamily="18" charset="0"/>
                      </a:rPr>
                      <m:t>𝑑</m:t>
                    </m:r>
                    <m:r>
                      <a:rPr lang="en-US" i="1" dirty="0">
                        <a:latin typeface="Cambria Math" panose="02040503050406030204" pitchFamily="18" charset="0"/>
                        <a:ea typeface="Cambria Math" panose="02040503050406030204" pitchFamily="18" charset="0"/>
                      </a:rPr>
                      <m:t>→∞</m:t>
                    </m:r>
                  </m:oMath>
                </a14:m>
                <a:r>
                  <a:rPr lang="en-US" dirty="0"/>
                  <a:t>. </a:t>
                </a:r>
                <a:endParaRPr lang="en-US" sz="1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a:blip r:embed="rId2"/>
                <a:stretch>
                  <a:fillRect l="-806" t="-1529" b="-2752"/>
                </a:stretch>
              </a:blipFill>
            </p:spPr>
            <p:txBody>
              <a:bodyPr/>
              <a:lstStyle/>
              <a:p>
                <a:r>
                  <a:rPr lang="en-US">
                    <a:noFill/>
                  </a:rPr>
                  <a:t> </a:t>
                </a:r>
              </a:p>
            </p:txBody>
          </p:sp>
        </mc:Fallback>
      </mc:AlternateContent>
      <p:pic>
        <p:nvPicPr>
          <p:cNvPr id="6" name="Picture 5" descr="difference_measur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9793" y="2652417"/>
            <a:ext cx="7269738" cy="3280898"/>
          </a:xfrm>
          <a:prstGeom prst="rect">
            <a:avLst/>
          </a:prstGeom>
        </p:spPr>
      </p:pic>
      <p:sp>
        <p:nvSpPr>
          <p:cNvPr id="7" name="TextBox 6"/>
          <p:cNvSpPr txBox="1"/>
          <p:nvPr/>
        </p:nvSpPr>
        <p:spPr>
          <a:xfrm>
            <a:off x="4127977" y="2592946"/>
            <a:ext cx="1939972" cy="553998"/>
          </a:xfrm>
          <a:prstGeom prst="rect">
            <a:avLst/>
          </a:prstGeom>
          <a:solidFill>
            <a:schemeClr val="bg1"/>
          </a:solidFill>
        </p:spPr>
        <p:txBody>
          <a:bodyPr wrap="square" rtlCol="0">
            <a:spAutoFit/>
          </a:bodyPr>
          <a:lstStyle/>
          <a:p>
            <a:r>
              <a:rPr lang="en-US" sz="1500" b="1" dirty="0">
                <a:latin typeface="Dagny OT" panose="020B0504020201020104" pitchFamily="34" charset="0"/>
              </a:rPr>
              <a:t>Euclidean</a:t>
            </a:r>
            <a:r>
              <a:rPr lang="en-US" sz="1500" dirty="0">
                <a:latin typeface="Dagny OT" panose="020B0504020201020104" pitchFamily="34" charset="0"/>
              </a:rPr>
              <a:t> distance (as the crow flies)</a:t>
            </a:r>
          </a:p>
        </p:txBody>
      </p:sp>
      <p:sp>
        <p:nvSpPr>
          <p:cNvPr id="8" name="TextBox 7"/>
          <p:cNvSpPr txBox="1"/>
          <p:nvPr/>
        </p:nvSpPr>
        <p:spPr>
          <a:xfrm>
            <a:off x="4191081" y="4396151"/>
            <a:ext cx="2447383" cy="553998"/>
          </a:xfrm>
          <a:prstGeom prst="rect">
            <a:avLst/>
          </a:prstGeom>
          <a:solidFill>
            <a:schemeClr val="bg1"/>
          </a:solidFill>
        </p:spPr>
        <p:txBody>
          <a:bodyPr wrap="square" rtlCol="0">
            <a:spAutoFit/>
          </a:bodyPr>
          <a:lstStyle/>
          <a:p>
            <a:r>
              <a:rPr lang="en-US" sz="1500" b="1" dirty="0">
                <a:latin typeface="Dagny OT" panose="020B0504020201020104" pitchFamily="34" charset="0"/>
              </a:rPr>
              <a:t>Manhattan</a:t>
            </a:r>
            <a:r>
              <a:rPr lang="en-US" sz="1500" dirty="0">
                <a:latin typeface="Dagny OT" panose="020B0504020201020104" pitchFamily="34" charset="0"/>
              </a:rPr>
              <a:t> distance </a:t>
            </a:r>
            <a:br>
              <a:rPr lang="en-US" sz="1500" dirty="0">
                <a:latin typeface="Dagny OT" panose="020B0504020201020104" pitchFamily="34" charset="0"/>
              </a:rPr>
            </a:br>
            <a:r>
              <a:rPr lang="en-US" sz="1500" dirty="0">
                <a:latin typeface="Dagny OT" panose="020B0504020201020104" pitchFamily="34" charset="0"/>
              </a:rPr>
              <a:t>(you might have to drive)</a:t>
            </a:r>
          </a:p>
        </p:txBody>
      </p:sp>
      <p:sp>
        <p:nvSpPr>
          <p:cNvPr id="9" name="TextBox 8"/>
          <p:cNvSpPr txBox="1"/>
          <p:nvPr/>
        </p:nvSpPr>
        <p:spPr>
          <a:xfrm>
            <a:off x="7520169" y="2592947"/>
            <a:ext cx="2515346" cy="553998"/>
          </a:xfrm>
          <a:prstGeom prst="rect">
            <a:avLst/>
          </a:prstGeom>
          <a:solidFill>
            <a:schemeClr val="bg1"/>
          </a:solidFill>
        </p:spPr>
        <p:txBody>
          <a:bodyPr wrap="square" rtlCol="0">
            <a:spAutoFit/>
          </a:bodyPr>
          <a:lstStyle/>
          <a:p>
            <a:r>
              <a:rPr lang="en-US" sz="1500" b="1" dirty="0">
                <a:latin typeface="Dagny OT" panose="020B0504020201020104" pitchFamily="34" charset="0"/>
              </a:rPr>
              <a:t>Cosine</a:t>
            </a:r>
            <a:r>
              <a:rPr lang="en-US" sz="1500" dirty="0">
                <a:latin typeface="Dagny OT" panose="020B0504020201020104" pitchFamily="34" charset="0"/>
              </a:rPr>
              <a:t> distance </a:t>
            </a:r>
            <a:br>
              <a:rPr lang="en-US" sz="1500" dirty="0">
                <a:latin typeface="Dagny OT" panose="020B0504020201020104" pitchFamily="34" charset="0"/>
              </a:rPr>
            </a:br>
            <a:r>
              <a:rPr lang="en-US" sz="1500" dirty="0">
                <a:latin typeface="Dagny OT" panose="020B0504020201020104" pitchFamily="34" charset="0"/>
              </a:rPr>
              <a:t>(angle between vectors)</a:t>
            </a:r>
          </a:p>
        </p:txBody>
      </p:sp>
      <p:sp>
        <p:nvSpPr>
          <p:cNvPr id="10" name="TextBox 9"/>
          <p:cNvSpPr txBox="1"/>
          <p:nvPr/>
        </p:nvSpPr>
        <p:spPr>
          <a:xfrm>
            <a:off x="7184449" y="4354520"/>
            <a:ext cx="3037046" cy="579710"/>
          </a:xfrm>
          <a:prstGeom prst="rect">
            <a:avLst/>
          </a:prstGeom>
          <a:solidFill>
            <a:schemeClr val="bg1"/>
          </a:solidFill>
        </p:spPr>
        <p:txBody>
          <a:bodyPr wrap="square" rtlCol="0">
            <a:spAutoFit/>
          </a:bodyPr>
          <a:lstStyle/>
          <a:p>
            <a:r>
              <a:rPr lang="en-US" sz="1500" b="1" dirty="0">
                <a:latin typeface="Dagny OT" panose="020B0504020201020104" pitchFamily="34" charset="0"/>
              </a:rPr>
              <a:t>Transform</a:t>
            </a:r>
            <a:r>
              <a:rPr lang="en-US" sz="1500" dirty="0">
                <a:latin typeface="Dagny OT" panose="020B0504020201020104" pitchFamily="34" charset="0"/>
              </a:rPr>
              <a:t> (normalize, center) before calculating distance</a:t>
            </a:r>
          </a:p>
          <a:p>
            <a:endParaRPr lang="en-US" sz="167" dirty="0">
              <a:latin typeface="Dagny OT" panose="020B0504020201020104" pitchFamily="34" charset="0"/>
            </a:endParaRPr>
          </a:p>
        </p:txBody>
      </p:sp>
      <p:sp>
        <p:nvSpPr>
          <p:cNvPr id="11" name="Rectangle 10">
            <a:extLst>
              <a:ext uri="{FF2B5EF4-FFF2-40B4-BE49-F238E27FC236}">
                <a16:creationId xmlns:a16="http://schemas.microsoft.com/office/drawing/2014/main" id="{A79BA89A-D276-1C42-8757-16CC88D77F53}"/>
              </a:ext>
            </a:extLst>
          </p:cNvPr>
          <p:cNvSpPr/>
          <p:nvPr/>
        </p:nvSpPr>
        <p:spPr>
          <a:xfrm>
            <a:off x="4724891" y="-5325"/>
            <a:ext cx="7467109" cy="369332"/>
          </a:xfrm>
          <a:prstGeom prst="rect">
            <a:avLst/>
          </a:prstGeom>
        </p:spPr>
        <p:txBody>
          <a:bodyPr wrap="none">
            <a:spAutoFit/>
          </a:bodyPr>
          <a:lstStyle/>
          <a:p>
            <a:pPr algn="r"/>
            <a:r>
              <a:rPr lang="en-CA" b="1" dirty="0">
                <a:latin typeface="Dagny OT" panose="020B0504020201020104" pitchFamily="34" charset="0"/>
                <a:ea typeface="Helvetica Light" charset="0"/>
                <a:cs typeface="Helvetica Light" charset="0"/>
              </a:rPr>
              <a:t>IMPORTANT:</a:t>
            </a:r>
            <a:r>
              <a:rPr lang="en-CA" dirty="0">
                <a:latin typeface="Dagny OT" panose="020B0504020201020104" pitchFamily="34" charset="0"/>
                <a:ea typeface="Helvetica Light" charset="0"/>
                <a:cs typeface="Helvetica Light" charset="0"/>
              </a:rPr>
              <a:t> data must be scaled before it is fed into </a:t>
            </a:r>
            <a:r>
              <a:rPr lang="en-CA">
                <a:latin typeface="Dagny OT" panose="020B0504020201020104" pitchFamily="34" charset="0"/>
                <a:ea typeface="Helvetica Light" charset="0"/>
                <a:cs typeface="Helvetica Light" charset="0"/>
              </a:rPr>
              <a:t>clustering algorithms.</a:t>
            </a:r>
            <a:endParaRPr lang="en-US" dirty="0">
              <a:latin typeface="Dagny OT" panose="020B0504020201020104" pitchFamily="34" charset="0"/>
            </a:endParaRPr>
          </a:p>
        </p:txBody>
      </p:sp>
    </p:spTree>
    <p:extLst>
      <p:ext uri="{BB962C8B-B14F-4D97-AF65-F5344CB8AC3E}">
        <p14:creationId xmlns:p14="http://schemas.microsoft.com/office/powerpoint/2010/main" val="389564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p:txBody>
              <a:bodyPr/>
              <a:lstStyle/>
              <a:p>
                <a:r>
                  <a:rPr lang="en-US" dirty="0"/>
                  <a:t>Become familiar with the basic concepts of clustering; as well as some of the common algorithms.</a:t>
                </a:r>
              </a:p>
              <a:p>
                <a:endParaRPr lang="en-US" sz="1000" dirty="0"/>
              </a:p>
              <a:p>
                <a:r>
                  <a:rPr lang="en-US" dirty="0"/>
                  <a:t>Become familiar with one variant of partition clustering (</a:t>
                </a:r>
                <a14:m>
                  <m:oMath xmlns:m="http://schemas.openxmlformats.org/officeDocument/2006/math">
                    <m:r>
                      <a:rPr lang="en-US" i="1" dirty="0" smtClean="0">
                        <a:latin typeface="Cambria Math" panose="02040503050406030204" pitchFamily="18" charset="0"/>
                      </a:rPr>
                      <m:t>𝑘</m:t>
                    </m:r>
                  </m:oMath>
                </a14:m>
                <a:r>
                  <a:rPr lang="en-US" dirty="0"/>
                  <a:t>-means).</a:t>
                </a:r>
              </a:p>
              <a:p>
                <a:endParaRPr lang="en-US" sz="1000" dirty="0"/>
              </a:p>
              <a:p>
                <a:r>
                  <a:rPr lang="en-US" dirty="0"/>
                  <a:t>Become familiar with clustering validation criteria. </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blipFill>
                <a:blip r:embed="rId2"/>
                <a:stretch>
                  <a:fillRect l="-829"/>
                </a:stretch>
              </a:blipFill>
            </p:spPr>
            <p:txBody>
              <a:bodyPr/>
              <a:lstStyle/>
              <a:p>
                <a:r>
                  <a:rPr lang="en-US">
                    <a:noFill/>
                  </a:rPr>
                  <a:t> </a:t>
                </a:r>
              </a:p>
            </p:txBody>
          </p:sp>
        </mc:Fallback>
      </mc:AlternateContent>
    </p:spTree>
    <p:extLst>
      <p:ext uri="{BB962C8B-B14F-4D97-AF65-F5344CB8AC3E}">
        <p14:creationId xmlns:p14="http://schemas.microsoft.com/office/powerpoint/2010/main" val="17065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Measures (Metrics)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gn="just"/>
                <a:r>
                  <a:rPr lang="en-CA" b="1" dirty="0">
                    <a:latin typeface="Helvetica" pitchFamily="2" charset="0"/>
                  </a:rPr>
                  <a:t>Categorical Variables*</a:t>
                </a:r>
              </a:p>
              <a:p>
                <a:pPr lvl="1" algn="just"/>
                <a:r>
                  <a:rPr lang="en-CA" dirty="0"/>
                  <a:t>Hamming distance</a:t>
                </a:r>
              </a:p>
              <a:p>
                <a:pPr lvl="1" algn="just"/>
                <a:r>
                  <a:rPr lang="en-CA" dirty="0"/>
                  <a:t>Russel/Rao index</a:t>
                </a:r>
              </a:p>
              <a:p>
                <a:pPr lvl="1" algn="just"/>
                <a:r>
                  <a:rPr lang="en-CA" dirty="0" err="1"/>
                  <a:t>Jaccard</a:t>
                </a:r>
                <a:endParaRPr lang="en-CA" dirty="0"/>
              </a:p>
              <a:p>
                <a:pPr lvl="1" algn="just"/>
                <a:r>
                  <a:rPr lang="en-CA" dirty="0"/>
                  <a:t>Matching coefficient</a:t>
                </a:r>
              </a:p>
              <a:p>
                <a:pPr lvl="1" algn="just"/>
                <a:r>
                  <a:rPr lang="en-CA" dirty="0"/>
                  <a:t>Dice’s coefficient</a:t>
                </a:r>
              </a:p>
              <a:p>
                <a:pPr lvl="1" algn="just"/>
                <a:r>
                  <a:rPr lang="en-CA" dirty="0"/>
                  <a:t>etc.</a:t>
                </a:r>
                <a:endParaRPr lang="en-CA" sz="1000" dirty="0"/>
              </a:p>
              <a:p>
                <a:pPr algn="just"/>
                <a:r>
                  <a:rPr lang="en-CA" dirty="0"/>
                  <a:t>No steadfast rule to determine which distance to use in </a:t>
                </a:r>
                <a14:m>
                  <m:oMath xmlns:m="http://schemas.openxmlformats.org/officeDocument/2006/math">
                    <m:r>
                      <a:rPr lang="en-CA" i="1" dirty="0" smtClean="0">
                        <a:latin typeface="Cambria Math" panose="02040503050406030204" pitchFamily="18" charset="0"/>
                      </a:rPr>
                      <m:t>𝑘</m:t>
                    </m:r>
                  </m:oMath>
                </a14:m>
                <a:r>
                  <a:rPr lang="en-CA" dirty="0"/>
                  <a:t>-means </a:t>
                </a:r>
              </a:p>
              <a:p>
                <a:pPr algn="just"/>
                <a:endParaRPr lang="en-CA" sz="100" dirty="0"/>
              </a:p>
              <a:p>
                <a:pPr algn="just"/>
                <a:r>
                  <a:rPr lang="en-CA" dirty="0"/>
                  <a:t>Competing schemes are often produced using different metrics.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06" b="-917"/>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0ADA547C-46DE-3940-AB15-D9BB7A72596F}"/>
              </a:ext>
            </a:extLst>
          </p:cNvPr>
          <p:cNvSpPr/>
          <p:nvPr/>
        </p:nvSpPr>
        <p:spPr>
          <a:xfrm>
            <a:off x="9034854" y="-5325"/>
            <a:ext cx="3157146" cy="369332"/>
          </a:xfrm>
          <a:prstGeom prst="rect">
            <a:avLst/>
          </a:prstGeom>
        </p:spPr>
        <p:txBody>
          <a:bodyPr wrap="none">
            <a:spAutoFit/>
          </a:bodyPr>
          <a:lstStyle/>
          <a:p>
            <a:pPr algn="r"/>
            <a:r>
              <a:rPr lang="en-CA" dirty="0">
                <a:latin typeface="Dagny OT" panose="020B0504020201020104" pitchFamily="34" charset="0"/>
                <a:ea typeface="Helvetica Light" charset="0"/>
                <a:cs typeface="Helvetica Light" charset="0"/>
              </a:rPr>
              <a:t>* may need to be dichotomized</a:t>
            </a:r>
            <a:endParaRPr lang="en-US" dirty="0">
              <a:latin typeface="Dagny OT" panose="020B0504020201020104" pitchFamily="34" charset="0"/>
            </a:endParaRPr>
          </a:p>
        </p:txBody>
      </p:sp>
      <p:sp>
        <p:nvSpPr>
          <p:cNvPr id="6" name="Content Placeholder 2"/>
          <p:cNvSpPr txBox="1">
            <a:spLocks/>
          </p:cNvSpPr>
          <p:nvPr/>
        </p:nvSpPr>
        <p:spPr>
          <a:xfrm>
            <a:off x="5704721" y="1838631"/>
            <a:ext cx="4874789" cy="3701842"/>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CA" b="1" dirty="0">
                <a:latin typeface="Helvetica" pitchFamily="2" charset="0"/>
              </a:rPr>
              <a:t>Numerical Variables*</a:t>
            </a:r>
          </a:p>
          <a:p>
            <a:pPr lvl="1" algn="just"/>
            <a:r>
              <a:rPr lang="en-CA" dirty="0"/>
              <a:t>Euclidean</a:t>
            </a:r>
          </a:p>
          <a:p>
            <a:pPr lvl="1" algn="just"/>
            <a:r>
              <a:rPr lang="en-CA" dirty="0"/>
              <a:t>Manhattan</a:t>
            </a:r>
          </a:p>
          <a:p>
            <a:pPr lvl="1" algn="just"/>
            <a:r>
              <a:rPr lang="en-CA" dirty="0"/>
              <a:t>Correlation</a:t>
            </a:r>
          </a:p>
          <a:p>
            <a:pPr lvl="1" algn="just"/>
            <a:r>
              <a:rPr lang="en-CA" dirty="0"/>
              <a:t>Cosine</a:t>
            </a:r>
          </a:p>
          <a:p>
            <a:pPr lvl="1" algn="just"/>
            <a:r>
              <a:rPr lang="en-CA" dirty="0"/>
              <a:t>Pearson</a:t>
            </a:r>
          </a:p>
          <a:p>
            <a:pPr lvl="1" algn="just"/>
            <a:r>
              <a:rPr lang="en-CA" dirty="0"/>
              <a:t>etc.</a:t>
            </a:r>
            <a:endParaRPr lang="en-CA" sz="1000" dirty="0"/>
          </a:p>
        </p:txBody>
      </p:sp>
    </p:spTree>
    <p:extLst>
      <p:ext uri="{BB962C8B-B14F-4D97-AF65-F5344CB8AC3E}">
        <p14:creationId xmlns:p14="http://schemas.microsoft.com/office/powerpoint/2010/main" val="1557653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endParaRPr lang="en-US" sz="2400" dirty="0"/>
          </a:p>
        </p:txBody>
      </p:sp>
      <p:sp>
        <p:nvSpPr>
          <p:cNvPr id="3" name="Content Placeholder 2"/>
          <p:cNvSpPr>
            <a:spLocks noGrp="1"/>
          </p:cNvSpPr>
          <p:nvPr>
            <p:ph idx="1"/>
          </p:nvPr>
        </p:nvSpPr>
        <p:spPr/>
        <p:txBody>
          <a:bodyPr/>
          <a:lstStyle/>
          <a:p>
            <a:pPr algn="just">
              <a:lnSpc>
                <a:spcPct val="100000"/>
              </a:lnSpc>
            </a:pPr>
            <a:r>
              <a:rPr lang="en-US" b="1" dirty="0">
                <a:latin typeface="Dagny OT" panose="020B0504020201020104" pitchFamily="34" charset="0"/>
              </a:rPr>
              <a:t>Text Documents</a:t>
            </a:r>
          </a:p>
          <a:p>
            <a:pPr lvl="1" algn="just">
              <a:lnSpc>
                <a:spcPct val="100000"/>
              </a:lnSpc>
            </a:pPr>
            <a:r>
              <a:rPr lang="en-CA" dirty="0">
                <a:latin typeface="Dagny OT" panose="020B0504020201020104" pitchFamily="34" charset="0"/>
              </a:rPr>
              <a:t>grouping similar documents according to their topics, based on the patterns of common and unusual words</a:t>
            </a:r>
          </a:p>
          <a:p>
            <a:pPr marL="324000" lvl="1" indent="0" algn="just">
              <a:lnSpc>
                <a:spcPct val="100000"/>
              </a:lnSpc>
              <a:buNone/>
            </a:pPr>
            <a:endParaRPr lang="en-CA" sz="100" dirty="0">
              <a:latin typeface="Dagny OT" panose="020B0504020201020104" pitchFamily="34" charset="0"/>
            </a:endParaRPr>
          </a:p>
          <a:p>
            <a:pPr algn="just">
              <a:lnSpc>
                <a:spcPct val="100000"/>
              </a:lnSpc>
            </a:pPr>
            <a:r>
              <a:rPr lang="en-CA" b="1" dirty="0">
                <a:latin typeface="Dagny OT" panose="020B0504020201020104" pitchFamily="34" charset="0"/>
              </a:rPr>
              <a:t>Product Recommendations</a:t>
            </a:r>
            <a:endParaRPr lang="en-US" dirty="0">
              <a:latin typeface="Dagny OT" panose="020B0504020201020104" pitchFamily="34" charset="0"/>
            </a:endParaRPr>
          </a:p>
          <a:p>
            <a:pPr lvl="1" algn="just">
              <a:lnSpc>
                <a:spcPct val="100000"/>
              </a:lnSpc>
            </a:pPr>
            <a:r>
              <a:rPr lang="en-US" dirty="0">
                <a:latin typeface="Dagny OT" panose="020B0504020201020104" pitchFamily="34" charset="0"/>
              </a:rPr>
              <a:t>grouping online purchasers based on the products they have viewed, purchased, liked, or disliked</a:t>
            </a:r>
          </a:p>
          <a:p>
            <a:pPr lvl="1" algn="just">
              <a:lnSpc>
                <a:spcPct val="100000"/>
              </a:lnSpc>
            </a:pPr>
            <a:r>
              <a:rPr lang="en-CA" dirty="0">
                <a:latin typeface="Dagny OT" panose="020B0504020201020104" pitchFamily="34" charset="0"/>
              </a:rPr>
              <a:t>grouping products based on customer reviews</a:t>
            </a:r>
          </a:p>
          <a:p>
            <a:pPr algn="just">
              <a:lnSpc>
                <a:spcPct val="100000"/>
              </a:lnSpc>
            </a:pPr>
            <a:endParaRPr lang="en-CA" sz="100" b="1" dirty="0">
              <a:latin typeface="Dagny OT" panose="020B0504020201020104" pitchFamily="34" charset="0"/>
            </a:endParaRPr>
          </a:p>
          <a:p>
            <a:pPr algn="just">
              <a:lnSpc>
                <a:spcPct val="100000"/>
              </a:lnSpc>
            </a:pPr>
            <a:r>
              <a:rPr lang="en-CA" b="1" dirty="0">
                <a:latin typeface="Dagny OT" panose="020B0504020201020104" pitchFamily="34" charset="0"/>
              </a:rPr>
              <a:t>Marketing and Business</a:t>
            </a:r>
          </a:p>
          <a:p>
            <a:pPr lvl="1" algn="just">
              <a:lnSpc>
                <a:spcPct val="100000"/>
              </a:lnSpc>
            </a:pPr>
            <a:r>
              <a:rPr lang="en-CA" dirty="0">
                <a:latin typeface="Dagny OT" panose="020B0504020201020104" pitchFamily="34" charset="0"/>
              </a:rPr>
              <a:t>grouping client profiles based on their demographics and preferences</a:t>
            </a:r>
            <a:endParaRPr lang="en-US" dirty="0">
              <a:latin typeface="Dagny OT" panose="020B0504020201020104" pitchFamily="34" charset="0"/>
            </a:endParaRPr>
          </a:p>
        </p:txBody>
      </p:sp>
    </p:spTree>
    <p:extLst>
      <p:ext uri="{BB962C8B-B14F-4D97-AF65-F5344CB8AC3E}">
        <p14:creationId xmlns:p14="http://schemas.microsoft.com/office/powerpoint/2010/main" val="93746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Uses</a:t>
            </a:r>
            <a:endParaRPr lang="en-US" sz="2400" dirty="0"/>
          </a:p>
        </p:txBody>
      </p:sp>
      <p:sp>
        <p:nvSpPr>
          <p:cNvPr id="3" name="Content Placeholder 2"/>
          <p:cNvSpPr>
            <a:spLocks noGrp="1"/>
          </p:cNvSpPr>
          <p:nvPr>
            <p:ph idx="1"/>
          </p:nvPr>
        </p:nvSpPr>
        <p:spPr/>
        <p:txBody>
          <a:bodyPr/>
          <a:lstStyle/>
          <a:p>
            <a:pPr algn="just">
              <a:lnSpc>
                <a:spcPct val="100000"/>
              </a:lnSpc>
            </a:pPr>
            <a:r>
              <a:rPr lang="en-CA" dirty="0">
                <a:latin typeface="Dagny OT" panose="020B0504020201020104" pitchFamily="34" charset="0"/>
              </a:rPr>
              <a:t>Dividing a larger group (or area, or category) into </a:t>
            </a:r>
            <a:r>
              <a:rPr lang="en-CA" b="1" dirty="0">
                <a:latin typeface="Dagny OT" panose="020B0504020201020104" pitchFamily="34" charset="0"/>
              </a:rPr>
              <a:t>smaller</a:t>
            </a:r>
            <a:r>
              <a:rPr lang="en-CA" dirty="0">
                <a:latin typeface="Dagny OT" panose="020B0504020201020104" pitchFamily="34" charset="0"/>
              </a:rPr>
              <a:t> groups, with members of the smaller groups guaranteed to have similarities of some kind. </a:t>
            </a:r>
          </a:p>
          <a:p>
            <a:pPr lvl="1" algn="just">
              <a:lnSpc>
                <a:spcPct val="100000"/>
              </a:lnSpc>
            </a:pPr>
            <a:r>
              <a:rPr lang="en-CA" dirty="0">
                <a:latin typeface="Dagny OT" panose="020B0504020201020104" pitchFamily="34" charset="0"/>
              </a:rPr>
              <a:t>tasks may then be solved separately for each of the smaller groups</a:t>
            </a:r>
          </a:p>
          <a:p>
            <a:pPr lvl="1" algn="just">
              <a:lnSpc>
                <a:spcPct val="100000"/>
              </a:lnSpc>
            </a:pPr>
            <a:r>
              <a:rPr lang="en-CA" dirty="0">
                <a:latin typeface="Dagny OT" panose="020B0504020201020104" pitchFamily="34" charset="0"/>
              </a:rPr>
              <a:t>this may lead to increased accuracy once the separate results are aggregated</a:t>
            </a:r>
          </a:p>
          <a:p>
            <a:pPr algn="just">
              <a:lnSpc>
                <a:spcPct val="100000"/>
              </a:lnSpc>
            </a:pPr>
            <a:endParaRPr lang="en-US" sz="1000" dirty="0">
              <a:latin typeface="Dagny OT" panose="020B0504020201020104" pitchFamily="34" charset="0"/>
            </a:endParaRPr>
          </a:p>
          <a:p>
            <a:pPr algn="just">
              <a:lnSpc>
                <a:spcPct val="100000"/>
              </a:lnSpc>
            </a:pPr>
            <a:r>
              <a:rPr lang="en-CA" dirty="0">
                <a:latin typeface="Dagny OT" panose="020B0504020201020104" pitchFamily="34" charset="0"/>
              </a:rPr>
              <a:t>Creating (new) taxonomies </a:t>
            </a:r>
            <a:r>
              <a:rPr lang="en-CA" b="1" dirty="0">
                <a:latin typeface="Dagny OT" panose="020B0504020201020104" pitchFamily="34" charset="0"/>
              </a:rPr>
              <a:t>on the fly</a:t>
            </a:r>
            <a:r>
              <a:rPr lang="en-CA" dirty="0">
                <a:latin typeface="Dagny OT" panose="020B0504020201020104" pitchFamily="34" charset="0"/>
              </a:rPr>
              <a:t>, as new items are added to a group of items</a:t>
            </a:r>
          </a:p>
          <a:p>
            <a:pPr lvl="1">
              <a:lnSpc>
                <a:spcPct val="100000"/>
              </a:lnSpc>
            </a:pPr>
            <a:r>
              <a:rPr lang="en-CA" dirty="0">
                <a:latin typeface="Dagny OT" panose="020B0504020201020104" pitchFamily="34" charset="0"/>
              </a:rPr>
              <a:t>this would allow for easier product navigation on a website like Netflix, for instance.</a:t>
            </a:r>
          </a:p>
        </p:txBody>
      </p:sp>
    </p:spTree>
    <p:extLst>
      <p:ext uri="{BB962C8B-B14F-4D97-AF65-F5344CB8AC3E}">
        <p14:creationId xmlns:p14="http://schemas.microsoft.com/office/powerpoint/2010/main" val="370011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758BE-D217-CA49-B29A-213B1CA9C9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38"/>
            <a:ext cx="12192000" cy="6845724"/>
          </a:xfrm>
          <a:prstGeom prst="rect">
            <a:avLst/>
          </a:prstGeom>
        </p:spPr>
      </p:pic>
    </p:spTree>
    <p:extLst>
      <p:ext uri="{BB962C8B-B14F-4D97-AF65-F5344CB8AC3E}">
        <p14:creationId xmlns:p14="http://schemas.microsoft.com/office/powerpoint/2010/main" val="187237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Clustering Algorithms</a:t>
            </a:r>
          </a:p>
        </p:txBody>
      </p:sp>
      <p:sp>
        <p:nvSpPr>
          <p:cNvPr id="3" name="Text Placeholder 2"/>
          <p:cNvSpPr>
            <a:spLocks noGrp="1"/>
          </p:cNvSpPr>
          <p:nvPr>
            <p:ph type="body" idx="1"/>
          </p:nvPr>
        </p:nvSpPr>
        <p:spPr/>
        <p:txBody>
          <a:bodyPr/>
          <a:lstStyle/>
          <a:p>
            <a:pPr algn="just"/>
            <a:endParaRPr lang="en-CA" sz="1600" dirty="0">
              <a:cs typeface="Helvetica" panose="020B0604020202020204" pitchFamily="34" charset="0"/>
            </a:endParaRPr>
          </a:p>
          <a:p>
            <a:pPr algn="just"/>
            <a:endParaRPr lang="en-CA" sz="1600" dirty="0">
              <a:cs typeface="Helvetica" panose="020B0604020202020204" pitchFamily="34" charset="0"/>
            </a:endParaRPr>
          </a:p>
          <a:p>
            <a:endParaRPr lang="en-US" dirty="0">
              <a:latin typeface="Helvetica Light" charset="0"/>
              <a:ea typeface="Helvetica Light" charset="0"/>
              <a:cs typeface="Helvetica Light" charset="0"/>
            </a:endParaRPr>
          </a:p>
        </p:txBody>
      </p:sp>
      <p:sp>
        <p:nvSpPr>
          <p:cNvPr id="4" name="Rectangle 3">
            <a:extLst>
              <a:ext uri="{FF2B5EF4-FFF2-40B4-BE49-F238E27FC236}">
                <a16:creationId xmlns:a16="http://schemas.microsoft.com/office/drawing/2014/main" id="{03836C39-FA96-C045-9840-ACADFFE81053}"/>
              </a:ext>
            </a:extLst>
          </p:cNvPr>
          <p:cNvSpPr/>
          <p:nvPr/>
        </p:nvSpPr>
        <p:spPr>
          <a:xfrm>
            <a:off x="870346" y="5226344"/>
            <a:ext cx="10451306" cy="1107996"/>
          </a:xfrm>
          <a:prstGeom prst="rect">
            <a:avLst/>
          </a:prstGeom>
        </p:spPr>
        <p:txBody>
          <a:bodyPr wrap="square">
            <a:spAutoFit/>
          </a:bodyPr>
          <a:lstStyle/>
          <a:p>
            <a:pPr algn="ctr"/>
            <a:r>
              <a:rPr lang="en-US" dirty="0">
                <a:solidFill>
                  <a:schemeClr val="bg1"/>
                </a:solidFill>
                <a:latin typeface="Dagny OT" panose="020B0504020201020104" pitchFamily="34" charset="0"/>
              </a:rPr>
              <a:t>“Clustering is in the eye of the beholder, and as such, researchers have proposed many induction principles and models whose corresponding optimization problem can only be approximately solved by an even larger number of algorithms.”</a:t>
            </a:r>
          </a:p>
          <a:p>
            <a:pPr algn="r"/>
            <a:r>
              <a:rPr lang="en-US" sz="1200" dirty="0">
                <a:solidFill>
                  <a:schemeClr val="bg1"/>
                </a:solidFill>
                <a:latin typeface="Dagny OT" panose="020B0504020201020104" pitchFamily="34" charset="0"/>
              </a:rPr>
              <a:t>(V. </a:t>
            </a:r>
            <a:r>
              <a:rPr lang="en-US" sz="1200" dirty="0" err="1">
                <a:solidFill>
                  <a:schemeClr val="bg1"/>
                </a:solidFill>
                <a:latin typeface="Dagny OT" panose="020B0504020201020104" pitchFamily="34" charset="0"/>
              </a:rPr>
              <a:t>Estivill</a:t>
            </a:r>
            <a:r>
              <a:rPr lang="en-US" sz="1200" dirty="0">
                <a:solidFill>
                  <a:schemeClr val="bg1"/>
                </a:solidFill>
                <a:latin typeface="Dagny OT" panose="020B0504020201020104" pitchFamily="34" charset="0"/>
              </a:rPr>
              <a:t>-Castro, </a:t>
            </a:r>
            <a:r>
              <a:rPr lang="en-US" sz="1200" i="1" dirty="0">
                <a:solidFill>
                  <a:schemeClr val="bg1"/>
                </a:solidFill>
                <a:latin typeface="Dagny OT" panose="020B0504020201020104" pitchFamily="34" charset="0"/>
              </a:rPr>
              <a:t>Why So Many Clustering Algorithms?</a:t>
            </a:r>
            <a:r>
              <a:rPr lang="en-US" sz="1200" dirty="0">
                <a:solidFill>
                  <a:schemeClr val="bg1"/>
                </a:solidFill>
                <a:latin typeface="Dagny OT" panose="020B0504020201020104" pitchFamily="34" charset="0"/>
              </a:rPr>
              <a:t>)</a:t>
            </a:r>
          </a:p>
        </p:txBody>
      </p:sp>
      <p:sp>
        <p:nvSpPr>
          <p:cNvPr id="5" name="Text Placeholder 4"/>
          <p:cNvSpPr txBox="1">
            <a:spLocks/>
          </p:cNvSpPr>
          <p:nvPr/>
        </p:nvSpPr>
        <p:spPr>
          <a:xfrm>
            <a:off x="581191" y="4544568"/>
            <a:ext cx="11029615" cy="60055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Dagny OT" panose="020B0504020201020104" pitchFamily="34" charset="77"/>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Dagny OT" panose="020B0504020201020104" pitchFamily="34" charset="77"/>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Dagny OT" panose="020B0504020201020104" pitchFamily="34" charset="77"/>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Dagny OT" panose="020B0504020201020104" pitchFamily="34" charset="77"/>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r>
              <a:rPr lang="en-US" dirty="0"/>
              <a:t>CLUSTERING</a:t>
            </a:r>
          </a:p>
        </p:txBody>
      </p:sp>
    </p:spTree>
    <p:extLst>
      <p:ext uri="{BB962C8B-B14F-4D97-AF65-F5344CB8AC3E}">
        <p14:creationId xmlns:p14="http://schemas.microsoft.com/office/powerpoint/2010/main" val="405942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Schemes</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1817636"/>
                <a:ext cx="11029615" cy="4677504"/>
              </a:xfrm>
            </p:spPr>
            <p:txBody>
              <a:bodyPr/>
              <a:lstStyle/>
              <a:p>
                <a:pPr algn="just">
                  <a:lnSpc>
                    <a:spcPct val="100000"/>
                  </a:lnSpc>
                </a:pPr>
                <a14:m>
                  <m:oMath xmlns:m="http://schemas.openxmlformats.org/officeDocument/2006/math">
                    <m:r>
                      <a:rPr lang="en-CA" b="1" i="1" dirty="0" smtClean="0">
                        <a:latin typeface="Cambria Math" panose="02040503050406030204" pitchFamily="18" charset="0"/>
                      </a:rPr>
                      <m:t>𝒌</m:t>
                    </m:r>
                  </m:oMath>
                </a14:m>
                <a:r>
                  <a:rPr lang="en-CA" b="1" dirty="0">
                    <a:latin typeface="Dagny OT" panose="020B0504020201020104" pitchFamily="34" charset="0"/>
                  </a:rPr>
                  <a:t>-Means</a:t>
                </a:r>
              </a:p>
              <a:p>
                <a:pPr lvl="1" algn="just">
                  <a:lnSpc>
                    <a:spcPct val="100000"/>
                  </a:lnSpc>
                </a:pPr>
                <a:r>
                  <a:rPr lang="en-CA" dirty="0">
                    <a:latin typeface="Dagny OT" panose="020B0504020201020104" pitchFamily="34" charset="0"/>
                  </a:rPr>
                  <a:t>classical (and over-used) model</a:t>
                </a:r>
              </a:p>
              <a:p>
                <a:pPr lvl="1" algn="just">
                  <a:lnSpc>
                    <a:spcPct val="100000"/>
                  </a:lnSpc>
                </a:pPr>
                <a:r>
                  <a:rPr lang="en-CA" dirty="0">
                    <a:latin typeface="Dagny OT" panose="020B0504020201020104" pitchFamily="34" charset="0"/>
                  </a:rPr>
                  <a:t>assumptions made about the shape of clusters</a:t>
                </a:r>
              </a:p>
              <a:p>
                <a:pPr algn="just">
                  <a:lnSpc>
                    <a:spcPct val="100000"/>
                  </a:lnSpc>
                </a:pPr>
                <a:endParaRPr lang="en-US" sz="300" dirty="0">
                  <a:latin typeface="Dagny OT" panose="020B0504020201020104" pitchFamily="34" charset="0"/>
                </a:endParaRPr>
              </a:p>
              <a:p>
                <a:pPr algn="just">
                  <a:lnSpc>
                    <a:spcPct val="100000"/>
                  </a:lnSpc>
                </a:pPr>
                <a:r>
                  <a:rPr lang="en-US" b="1" dirty="0">
                    <a:latin typeface="Dagny OT" panose="020B0504020201020104" pitchFamily="34" charset="0"/>
                  </a:rPr>
                  <a:t>Hierarchical Clustering</a:t>
                </a:r>
              </a:p>
              <a:p>
                <a:pPr lvl="1" algn="just">
                  <a:lnSpc>
                    <a:spcPct val="100000"/>
                  </a:lnSpc>
                </a:pPr>
                <a:r>
                  <a:rPr lang="en-CA" dirty="0">
                    <a:latin typeface="Dagny OT" panose="020B0504020201020104" pitchFamily="34" charset="0"/>
                  </a:rPr>
                  <a:t>easy to interpret, deterministic</a:t>
                </a:r>
              </a:p>
              <a:p>
                <a:pPr indent="-228600" algn="just">
                  <a:lnSpc>
                    <a:spcPct val="100000"/>
                  </a:lnSpc>
                </a:pPr>
                <a:endParaRPr lang="en-CA" sz="300" dirty="0">
                  <a:latin typeface="Dagny OT" panose="020B0504020201020104" pitchFamily="34" charset="0"/>
                </a:endParaRPr>
              </a:p>
              <a:p>
                <a:pPr algn="just">
                  <a:lnSpc>
                    <a:spcPct val="100000"/>
                  </a:lnSpc>
                </a:pPr>
                <a:r>
                  <a:rPr lang="en-CA" b="1" dirty="0">
                    <a:latin typeface="Dagny OT" panose="020B0504020201020104" pitchFamily="34" charset="0"/>
                  </a:rPr>
                  <a:t>Latent </a:t>
                </a:r>
                <a:r>
                  <a:rPr lang="en-CA" b="1" dirty="0" err="1">
                    <a:latin typeface="Dagny OT" panose="020B0504020201020104" pitchFamily="34" charset="0"/>
                  </a:rPr>
                  <a:t>Dirichlet</a:t>
                </a:r>
                <a:r>
                  <a:rPr lang="en-CA" b="1" dirty="0">
                    <a:latin typeface="Dagny OT" panose="020B0504020201020104" pitchFamily="34" charset="0"/>
                  </a:rPr>
                  <a:t> Allocation</a:t>
                </a:r>
              </a:p>
              <a:p>
                <a:pPr lvl="1" algn="just">
                  <a:lnSpc>
                    <a:spcPct val="100000"/>
                  </a:lnSpc>
                </a:pPr>
                <a:r>
                  <a:rPr lang="en-CA" dirty="0">
                    <a:latin typeface="Dagny OT" panose="020B0504020201020104" pitchFamily="34" charset="0"/>
                  </a:rPr>
                  <a:t>used for topic modeling</a:t>
                </a:r>
              </a:p>
              <a:p>
                <a:pPr algn="just">
                  <a:lnSpc>
                    <a:spcPct val="100000"/>
                  </a:lnSpc>
                </a:pPr>
                <a:endParaRPr lang="en-CA" sz="300" dirty="0">
                  <a:latin typeface="Dagny OT" panose="020B0504020201020104" pitchFamily="34" charset="0"/>
                </a:endParaRPr>
              </a:p>
              <a:p>
                <a:pPr algn="just">
                  <a:lnSpc>
                    <a:spcPct val="100000"/>
                  </a:lnSpc>
                </a:pPr>
                <a:r>
                  <a:rPr lang="en-CA" b="1" dirty="0">
                    <a:latin typeface="Dagny OT" panose="020B0504020201020104" pitchFamily="34" charset="0"/>
                  </a:rPr>
                  <a:t>Expectation Maximization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1817636"/>
                <a:ext cx="11029615" cy="4677504"/>
              </a:xfr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1605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Schemes</a:t>
            </a:r>
            <a:endParaRPr lang="en-US" sz="2400" dirty="0"/>
          </a:p>
        </p:txBody>
      </p:sp>
      <p:sp>
        <p:nvSpPr>
          <p:cNvPr id="3" name="Content Placeholder 2"/>
          <p:cNvSpPr>
            <a:spLocks noGrp="1"/>
          </p:cNvSpPr>
          <p:nvPr>
            <p:ph idx="1"/>
          </p:nvPr>
        </p:nvSpPr>
        <p:spPr/>
        <p:txBody>
          <a:bodyPr>
            <a:normAutofit lnSpcReduction="10000"/>
          </a:bodyPr>
          <a:lstStyle/>
          <a:p>
            <a:pPr algn="just">
              <a:lnSpc>
                <a:spcPct val="100000"/>
              </a:lnSpc>
            </a:pPr>
            <a:r>
              <a:rPr lang="en-CA" b="1" dirty="0">
                <a:latin typeface="Dagny OT" panose="020B0504020201020104" pitchFamily="34" charset="0"/>
              </a:rPr>
              <a:t>Balanced Iterative Reducing and Clustering using Hierarchies</a:t>
            </a:r>
          </a:p>
          <a:p>
            <a:pPr lvl="1" algn="just">
              <a:lnSpc>
                <a:spcPct val="100000"/>
              </a:lnSpc>
            </a:pPr>
            <a:r>
              <a:rPr lang="en-CA" dirty="0">
                <a:latin typeface="Dagny OT" panose="020B0504020201020104" pitchFamily="34" charset="0"/>
              </a:rPr>
              <a:t>aka BIRCH</a:t>
            </a:r>
          </a:p>
          <a:p>
            <a:pPr indent="-228600" algn="just">
              <a:lnSpc>
                <a:spcPct val="100000"/>
              </a:lnSpc>
            </a:pPr>
            <a:endParaRPr lang="en-US" sz="300" dirty="0">
              <a:latin typeface="Dagny OT" panose="020B0504020201020104" pitchFamily="34" charset="0"/>
            </a:endParaRPr>
          </a:p>
          <a:p>
            <a:pPr algn="just">
              <a:lnSpc>
                <a:spcPct val="100000"/>
              </a:lnSpc>
            </a:pPr>
            <a:r>
              <a:rPr lang="en-US" b="1" dirty="0">
                <a:latin typeface="Dagny OT" panose="020B0504020201020104" pitchFamily="34" charset="0"/>
              </a:rPr>
              <a:t>Density-Based Spatial Clustering of Applications with Noise</a:t>
            </a:r>
          </a:p>
          <a:p>
            <a:pPr lvl="1" algn="just">
              <a:lnSpc>
                <a:spcPct val="100000"/>
              </a:lnSpc>
            </a:pPr>
            <a:r>
              <a:rPr lang="en-CA" dirty="0">
                <a:latin typeface="Dagny OT" panose="020B0504020201020104" pitchFamily="34" charset="0"/>
              </a:rPr>
              <a:t>graph-based</a:t>
            </a:r>
            <a:endParaRPr lang="en-US" dirty="0">
              <a:latin typeface="Dagny OT" panose="020B0504020201020104" pitchFamily="34" charset="0"/>
            </a:endParaRPr>
          </a:p>
          <a:p>
            <a:pPr algn="just">
              <a:lnSpc>
                <a:spcPct val="100000"/>
              </a:lnSpc>
            </a:pPr>
            <a:endParaRPr lang="en-US" sz="300" b="1" dirty="0">
              <a:latin typeface="Dagny OT" panose="020B0504020201020104" pitchFamily="34" charset="0"/>
            </a:endParaRPr>
          </a:p>
          <a:p>
            <a:pPr algn="just">
              <a:lnSpc>
                <a:spcPct val="100000"/>
              </a:lnSpc>
            </a:pPr>
            <a:r>
              <a:rPr lang="en-US" b="1" dirty="0">
                <a:latin typeface="Dagny OT" panose="020B0504020201020104" pitchFamily="34" charset="0"/>
              </a:rPr>
              <a:t>Affinity Propagation</a:t>
            </a:r>
          </a:p>
          <a:p>
            <a:pPr lvl="1" algn="just">
              <a:lnSpc>
                <a:spcPct val="100000"/>
              </a:lnSpc>
            </a:pPr>
            <a:r>
              <a:rPr lang="en-CA" dirty="0">
                <a:latin typeface="Dagny OT" panose="020B0504020201020104" pitchFamily="34" charset="0"/>
              </a:rPr>
              <a:t>selects the optimal number of clusters automatically</a:t>
            </a:r>
            <a:endParaRPr lang="en-US" dirty="0">
              <a:latin typeface="Dagny OT" panose="020B0504020201020104" pitchFamily="34" charset="0"/>
            </a:endParaRPr>
          </a:p>
          <a:p>
            <a:pPr algn="just">
              <a:lnSpc>
                <a:spcPct val="100000"/>
              </a:lnSpc>
            </a:pPr>
            <a:endParaRPr lang="en-CA" sz="300" b="1" dirty="0">
              <a:latin typeface="Dagny OT" panose="020B0504020201020104" pitchFamily="34" charset="0"/>
            </a:endParaRPr>
          </a:p>
          <a:p>
            <a:pPr algn="just">
              <a:lnSpc>
                <a:spcPct val="100000"/>
              </a:lnSpc>
            </a:pPr>
            <a:r>
              <a:rPr lang="en-CA" b="1" dirty="0">
                <a:latin typeface="Dagny OT" panose="020B0504020201020104" pitchFamily="34" charset="0"/>
              </a:rPr>
              <a:t>Spectral Clustering</a:t>
            </a:r>
          </a:p>
          <a:p>
            <a:pPr lvl="1" algn="just">
              <a:lnSpc>
                <a:spcPct val="100000"/>
              </a:lnSpc>
            </a:pPr>
            <a:r>
              <a:rPr lang="en-CA" dirty="0">
                <a:latin typeface="Dagny OT" panose="020B0504020201020104" pitchFamily="34" charset="0"/>
              </a:rPr>
              <a:t>recognizes non-blob clusters</a:t>
            </a:r>
          </a:p>
        </p:txBody>
      </p:sp>
    </p:spTree>
    <p:extLst>
      <p:ext uri="{BB962C8B-B14F-4D97-AF65-F5344CB8AC3E}">
        <p14:creationId xmlns:p14="http://schemas.microsoft.com/office/powerpoint/2010/main" val="52270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7289" y="233591"/>
            <a:ext cx="3890963" cy="2789238"/>
          </a:xfrm>
        </p:spPr>
        <p:txBody>
          <a:bodyPr>
            <a:noAutofit/>
          </a:bodyPr>
          <a:lstStyle/>
          <a:p>
            <a:r>
              <a:rPr lang="en-US" sz="3600" dirty="0">
                <a:solidFill>
                  <a:schemeClr val="tx2"/>
                </a:solidFill>
              </a:rPr>
              <a:t>The General Form of a Clustering Algorithm</a:t>
            </a:r>
          </a:p>
        </p:txBody>
      </p:sp>
      <p:pic>
        <p:nvPicPr>
          <p:cNvPr id="6" name="Picture 5"/>
          <p:cNvPicPr>
            <a:picLocks noChangeAspect="1"/>
          </p:cNvPicPr>
          <p:nvPr/>
        </p:nvPicPr>
        <p:blipFill>
          <a:blip r:embed="rId2"/>
          <a:stretch>
            <a:fillRect/>
          </a:stretch>
        </p:blipFill>
        <p:spPr>
          <a:xfrm>
            <a:off x="3890896" y="0"/>
            <a:ext cx="8229600" cy="6858000"/>
          </a:xfrm>
          <a:prstGeom prst="rect">
            <a:avLst/>
          </a:prstGeom>
        </p:spPr>
      </p:pic>
    </p:spTree>
    <p:extLst>
      <p:ext uri="{BB962C8B-B14F-4D97-AF65-F5344CB8AC3E}">
        <p14:creationId xmlns:p14="http://schemas.microsoft.com/office/powerpoint/2010/main" val="8233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8429" y="725714"/>
            <a:ext cx="4738688" cy="2991306"/>
          </a:xfrm>
        </p:spPr>
        <p:txBody>
          <a:bodyPr>
            <a:noAutofit/>
          </a:bodyPr>
          <a:lstStyle/>
          <a:p>
            <a:r>
              <a:rPr lang="en-US" sz="3600" dirty="0">
                <a:solidFill>
                  <a:schemeClr val="tx2"/>
                </a:solidFill>
              </a:rPr>
              <a:t>A Comparison Of Start States of Some Common Clustering </a:t>
            </a:r>
            <a:r>
              <a:rPr lang="en-US" sz="3600" dirty="0"/>
              <a:t>Algorithms</a:t>
            </a:r>
          </a:p>
        </p:txBody>
      </p:sp>
      <p:pic>
        <p:nvPicPr>
          <p:cNvPr id="5" name="Picture 4"/>
          <p:cNvPicPr>
            <a:picLocks noChangeAspect="1"/>
          </p:cNvPicPr>
          <p:nvPr/>
        </p:nvPicPr>
        <p:blipFill>
          <a:blip r:embed="rId2"/>
          <a:stretch>
            <a:fillRect/>
          </a:stretch>
        </p:blipFill>
        <p:spPr>
          <a:xfrm>
            <a:off x="5067217" y="0"/>
            <a:ext cx="6690327" cy="6858000"/>
          </a:xfrm>
          <a:prstGeom prst="rect">
            <a:avLst/>
          </a:prstGeom>
        </p:spPr>
      </p:pic>
      <p:sp>
        <p:nvSpPr>
          <p:cNvPr id="7" name="TextBox 6"/>
          <p:cNvSpPr txBox="1"/>
          <p:nvPr/>
        </p:nvSpPr>
        <p:spPr>
          <a:xfrm>
            <a:off x="308428" y="4131059"/>
            <a:ext cx="4563609" cy="672369"/>
          </a:xfrm>
          <a:prstGeom prst="rect">
            <a:avLst/>
          </a:prstGeom>
          <a:solidFill>
            <a:schemeClr val="bg1"/>
          </a:solidFill>
        </p:spPr>
        <p:txBody>
          <a:bodyPr wrap="square" lIns="117226" tIns="58613" rIns="117226" bIns="58613" rtlCol="0">
            <a:spAutoFit/>
          </a:bodyPr>
          <a:lstStyle/>
          <a:p>
            <a:pPr algn="just"/>
            <a:r>
              <a:rPr lang="en-US" dirty="0">
                <a:solidFill>
                  <a:schemeClr val="tx2"/>
                </a:solidFill>
                <a:latin typeface="Dagny OT" panose="020B0504020201020104" pitchFamily="34" charset="77"/>
                <a:cs typeface="Helvetica Light"/>
              </a:rPr>
              <a:t>This gives a sense of why clustering results can be very different for different algorithms.</a:t>
            </a:r>
          </a:p>
        </p:txBody>
      </p:sp>
    </p:spTree>
    <p:extLst>
      <p:ext uri="{BB962C8B-B14F-4D97-AF65-F5344CB8AC3E}">
        <p14:creationId xmlns:p14="http://schemas.microsoft.com/office/powerpoint/2010/main" val="25323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8428" y="723444"/>
            <a:ext cx="5599453" cy="2659063"/>
          </a:xfrm>
        </p:spPr>
        <p:txBody>
          <a:bodyPr>
            <a:noAutofit/>
          </a:bodyPr>
          <a:lstStyle/>
          <a:p>
            <a:r>
              <a:rPr lang="en-US" sz="3600" dirty="0">
                <a:solidFill>
                  <a:schemeClr val="tx2"/>
                </a:solidFill>
              </a:rPr>
              <a:t>A Comparison Of Intermediate States </a:t>
            </a:r>
            <a:br>
              <a:rPr lang="en-US" sz="3600" dirty="0">
                <a:solidFill>
                  <a:schemeClr val="tx2"/>
                </a:solidFill>
              </a:rPr>
            </a:br>
            <a:r>
              <a:rPr lang="en-US" sz="3600" dirty="0">
                <a:solidFill>
                  <a:schemeClr val="tx2"/>
                </a:solidFill>
              </a:rPr>
              <a:t>of Common Clustering Algorithms</a:t>
            </a:r>
          </a:p>
        </p:txBody>
      </p:sp>
      <p:pic>
        <p:nvPicPr>
          <p:cNvPr id="3" name="Picture 2"/>
          <p:cNvPicPr>
            <a:picLocks noChangeAspect="1"/>
          </p:cNvPicPr>
          <p:nvPr/>
        </p:nvPicPr>
        <p:blipFill>
          <a:blip r:embed="rId2"/>
          <a:stretch>
            <a:fillRect/>
          </a:stretch>
        </p:blipFill>
        <p:spPr>
          <a:xfrm>
            <a:off x="5431473" y="0"/>
            <a:ext cx="6256020" cy="6858000"/>
          </a:xfrm>
          <a:prstGeom prst="rect">
            <a:avLst/>
          </a:prstGeom>
        </p:spPr>
      </p:pic>
      <p:sp>
        <p:nvSpPr>
          <p:cNvPr id="6" name="TextBox 5">
            <a:extLst>
              <a:ext uri="{FF2B5EF4-FFF2-40B4-BE49-F238E27FC236}">
                <a16:creationId xmlns:a16="http://schemas.microsoft.com/office/drawing/2014/main" id="{37228F02-DC57-B34A-A860-B7922E05B4CF}"/>
              </a:ext>
            </a:extLst>
          </p:cNvPr>
          <p:cNvSpPr txBox="1"/>
          <p:nvPr/>
        </p:nvSpPr>
        <p:spPr>
          <a:xfrm>
            <a:off x="308428" y="4131059"/>
            <a:ext cx="4563609" cy="672369"/>
          </a:xfrm>
          <a:prstGeom prst="rect">
            <a:avLst/>
          </a:prstGeom>
          <a:solidFill>
            <a:schemeClr val="bg1"/>
          </a:solidFill>
        </p:spPr>
        <p:txBody>
          <a:bodyPr wrap="square" lIns="117226" tIns="58613" rIns="117226" bIns="58613" rtlCol="0">
            <a:spAutoFit/>
          </a:bodyPr>
          <a:lstStyle/>
          <a:p>
            <a:pPr algn="just"/>
            <a:r>
              <a:rPr lang="en-US" dirty="0">
                <a:solidFill>
                  <a:schemeClr val="tx2"/>
                </a:solidFill>
                <a:latin typeface="Dagny OT" panose="020B0504020201020104" pitchFamily="34" charset="77"/>
                <a:cs typeface="Helvetica Light"/>
              </a:rPr>
              <a:t>This gives a sense of why clustering results can be very different for different algorithms.</a:t>
            </a:r>
          </a:p>
        </p:txBody>
      </p:sp>
    </p:spTree>
    <p:extLst>
      <p:ext uri="{BB962C8B-B14F-4D97-AF65-F5344CB8AC3E}">
        <p14:creationId xmlns:p14="http://schemas.microsoft.com/office/powerpoint/2010/main" val="34230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CONTENTS</a:t>
            </a:r>
          </a:p>
        </p:txBody>
      </p:sp>
      <p:sp>
        <p:nvSpPr>
          <p:cNvPr id="2" name="Content Placeholder 1"/>
          <p:cNvSpPr>
            <a:spLocks noGrp="1"/>
          </p:cNvSpPr>
          <p:nvPr>
            <p:ph idx="1"/>
          </p:nvPr>
        </p:nvSpPr>
        <p:spPr/>
        <p:txBody>
          <a:bodyPr/>
          <a:lstStyle/>
          <a:p>
            <a:pPr marL="457200" indent="-457200">
              <a:buAutoNum type="arabicPeriod"/>
            </a:pPr>
            <a:r>
              <a:rPr lang="en-US" dirty="0"/>
              <a:t>Case Study: OK Cupid</a:t>
            </a:r>
          </a:p>
          <a:p>
            <a:pPr marL="457200" indent="-457200">
              <a:buAutoNum type="arabicPeriod"/>
            </a:pPr>
            <a:r>
              <a:rPr lang="en-US" dirty="0"/>
              <a:t>Clustering Basics</a:t>
            </a:r>
          </a:p>
          <a:p>
            <a:pPr marL="457200" indent="-457200">
              <a:buAutoNum type="arabicPeriod"/>
            </a:pPr>
            <a:r>
              <a:rPr lang="en-US" dirty="0"/>
              <a:t>Clustering Algorithms</a:t>
            </a:r>
          </a:p>
          <a:p>
            <a:pPr marL="457200" indent="-457200">
              <a:buAutoNum type="arabicPeriod"/>
            </a:pPr>
            <a:r>
              <a:rPr lang="en-US" dirty="0"/>
              <a:t>Clustering Validation</a:t>
            </a:r>
          </a:p>
          <a:p>
            <a:pPr marL="457200" indent="-457200">
              <a:buAutoNum type="arabicPeriod"/>
            </a:pPr>
            <a:r>
              <a:rPr lang="en-US" dirty="0"/>
              <a:t>Notes</a:t>
            </a:r>
          </a:p>
          <a:p>
            <a:pPr marL="457200" indent="-457200">
              <a:buAutoNum type="arabicPeriod"/>
            </a:pPr>
            <a:r>
              <a:rPr lang="en-US" dirty="0"/>
              <a:t>Example: Irises</a:t>
            </a:r>
          </a:p>
        </p:txBody>
      </p:sp>
    </p:spTree>
    <p:extLst>
      <p:ext uri="{BB962C8B-B14F-4D97-AF65-F5344CB8AC3E}">
        <p14:creationId xmlns:p14="http://schemas.microsoft.com/office/powerpoint/2010/main" val="420570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4285" y="621392"/>
            <a:ext cx="4799239" cy="1737179"/>
          </a:xfrm>
        </p:spPr>
        <p:txBody>
          <a:bodyPr>
            <a:noAutofit/>
          </a:bodyPr>
          <a:lstStyle/>
          <a:p>
            <a:r>
              <a:rPr lang="en-US" sz="3600" dirty="0">
                <a:solidFill>
                  <a:schemeClr val="tx2"/>
                </a:solidFill>
              </a:rPr>
              <a:t>K-means Algorithm Gloss </a:t>
            </a:r>
          </a:p>
        </p:txBody>
      </p:sp>
      <p:sp>
        <p:nvSpPr>
          <p:cNvPr id="5" name="Rectangle 4">
            <a:extLst>
              <a:ext uri="{FF2B5EF4-FFF2-40B4-BE49-F238E27FC236}">
                <a16:creationId xmlns:a16="http://schemas.microsoft.com/office/drawing/2014/main" id="{B205046A-342D-1948-84C7-3678A5E66AE0}"/>
              </a:ext>
            </a:extLst>
          </p:cNvPr>
          <p:cNvSpPr/>
          <p:nvPr/>
        </p:nvSpPr>
        <p:spPr>
          <a:xfrm>
            <a:off x="8715375" y="335756"/>
            <a:ext cx="235744" cy="285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C8E089E-2E83-6845-A590-C1AADBB5EAF0}"/>
              </a:ext>
            </a:extLst>
          </p:cNvPr>
          <p:cNvPicPr>
            <a:picLocks noChangeAspect="1"/>
          </p:cNvPicPr>
          <p:nvPr/>
        </p:nvPicPr>
        <p:blipFill rotWithShape="1">
          <a:blip r:embed="rId2"/>
          <a:srcRect l="58463"/>
          <a:stretch/>
        </p:blipFill>
        <p:spPr>
          <a:xfrm>
            <a:off x="9008268" y="0"/>
            <a:ext cx="2968541" cy="6858000"/>
          </a:xfrm>
          <a:prstGeom prst="rect">
            <a:avLst/>
          </a:prstGeom>
        </p:spPr>
      </p:pic>
      <p:pic>
        <p:nvPicPr>
          <p:cNvPr id="8" name="Picture 7">
            <a:extLst>
              <a:ext uri="{FF2B5EF4-FFF2-40B4-BE49-F238E27FC236}">
                <a16:creationId xmlns:a16="http://schemas.microsoft.com/office/drawing/2014/main" id="{DEE96B57-6CF3-7D4D-B3C2-49F7D7D3195A}"/>
              </a:ext>
            </a:extLst>
          </p:cNvPr>
          <p:cNvPicPr>
            <a:picLocks noChangeAspect="1"/>
          </p:cNvPicPr>
          <p:nvPr/>
        </p:nvPicPr>
        <p:blipFill rotWithShape="1">
          <a:blip r:embed="rId2"/>
          <a:srcRect r="57263"/>
          <a:stretch/>
        </p:blipFill>
        <p:spPr>
          <a:xfrm>
            <a:off x="5954001" y="0"/>
            <a:ext cx="3054267" cy="6858000"/>
          </a:xfrm>
          <a:prstGeom prst="rect">
            <a:avLst/>
          </a:prstGeom>
        </p:spPr>
      </p:pic>
    </p:spTree>
    <p:extLst>
      <p:ext uri="{BB962C8B-B14F-4D97-AF65-F5344CB8AC3E}">
        <p14:creationId xmlns:p14="http://schemas.microsoft.com/office/powerpoint/2010/main" val="99222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Algorithm</a:t>
                </a:r>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515937" lvl="1" indent="-342900">
                  <a:lnSpc>
                    <a:spcPct val="100000"/>
                  </a:lnSpc>
                  <a:buSzPct val="100000"/>
                  <a:buFont typeface="+mj-lt"/>
                  <a:buAutoNum type="arabicPeriod"/>
                </a:pPr>
                <a:r>
                  <a:rPr lang="en-US" sz="2400" dirty="0"/>
                  <a:t>Select the </a:t>
                </a:r>
                <a:r>
                  <a:rPr lang="en-CA" sz="2400" dirty="0"/>
                  <a:t>desired </a:t>
                </a:r>
                <a:r>
                  <a:rPr lang="en-CA" sz="2400" b="1" dirty="0"/>
                  <a:t>number of clusters</a:t>
                </a:r>
                <a:r>
                  <a:rPr lang="en-CA" sz="2400" dirty="0"/>
                  <a:t>, say </a:t>
                </a:r>
                <a14:m>
                  <m:oMath xmlns:m="http://schemas.openxmlformats.org/officeDocument/2006/math">
                    <m:r>
                      <a:rPr lang="en-CA" sz="2400" i="1" dirty="0" smtClean="0">
                        <a:latin typeface="Cambria Math" panose="02040503050406030204" pitchFamily="18" charset="0"/>
                      </a:rPr>
                      <m:t>𝑘</m:t>
                    </m:r>
                  </m:oMath>
                </a14:m>
                <a:endParaRPr lang="en-CA" sz="2400" dirty="0"/>
              </a:p>
              <a:p>
                <a:pPr marL="515937" lvl="1" indent="-342900">
                  <a:lnSpc>
                    <a:spcPct val="100000"/>
                  </a:lnSpc>
                  <a:buSzPct val="100000"/>
                  <a:buFont typeface="+mj-lt"/>
                  <a:buAutoNum type="arabicPeriod"/>
                </a:pPr>
                <a:r>
                  <a:rPr lang="en-CA" sz="2400" dirty="0"/>
                  <a:t>Randomly choose </a:t>
                </a:r>
                <a14:m>
                  <m:oMath xmlns:m="http://schemas.openxmlformats.org/officeDocument/2006/math">
                    <m:r>
                      <a:rPr lang="en-CA" sz="2400" i="1" dirty="0" smtClean="0">
                        <a:latin typeface="Cambria Math" panose="02040503050406030204" pitchFamily="18" charset="0"/>
                      </a:rPr>
                      <m:t>𝑘</m:t>
                    </m:r>
                  </m:oMath>
                </a14:m>
                <a:r>
                  <a:rPr lang="en-CA" sz="2400" dirty="0"/>
                  <a:t> instances as initial </a:t>
                </a:r>
                <a:r>
                  <a:rPr lang="en-CA" sz="2400" b="1" dirty="0"/>
                  <a:t>cluster centres</a:t>
                </a:r>
                <a:endParaRPr lang="en-CA" sz="2400" dirty="0"/>
              </a:p>
              <a:p>
                <a:pPr marL="515937" lvl="1" indent="-342900">
                  <a:lnSpc>
                    <a:spcPct val="100000"/>
                  </a:lnSpc>
                  <a:buSzPct val="100000"/>
                  <a:buFont typeface="+mj-lt"/>
                  <a:buAutoNum type="arabicPeriod"/>
                </a:pPr>
                <a:r>
                  <a:rPr lang="en-CA" sz="2400" dirty="0"/>
                  <a:t>Calculate the </a:t>
                </a:r>
                <a:r>
                  <a:rPr lang="en-CA" sz="2400" b="1" dirty="0"/>
                  <a:t>distance</a:t>
                </a:r>
                <a:r>
                  <a:rPr lang="en-CA" sz="2400" dirty="0"/>
                  <a:t> from each observation to each centre</a:t>
                </a:r>
              </a:p>
              <a:p>
                <a:pPr marL="515937" lvl="1" indent="-342900">
                  <a:lnSpc>
                    <a:spcPct val="100000"/>
                  </a:lnSpc>
                  <a:buSzPct val="100000"/>
                  <a:buFont typeface="+mj-lt"/>
                  <a:buAutoNum type="arabicPeriod"/>
                </a:pPr>
                <a:r>
                  <a:rPr lang="en-CA" sz="2400" dirty="0"/>
                  <a:t>Place each instance in the cluster whose centre it is </a:t>
                </a:r>
                <a:r>
                  <a:rPr lang="en-CA" sz="2400" b="1" dirty="0"/>
                  <a:t>nearest</a:t>
                </a:r>
                <a:r>
                  <a:rPr lang="en-CA" sz="2400" dirty="0"/>
                  <a:t> to</a:t>
                </a:r>
              </a:p>
              <a:p>
                <a:pPr marL="515937" lvl="1" indent="-342900">
                  <a:lnSpc>
                    <a:spcPct val="100000"/>
                  </a:lnSpc>
                  <a:buSzPct val="100000"/>
                  <a:buFont typeface="+mj-lt"/>
                  <a:buAutoNum type="arabicPeriod"/>
                </a:pPr>
                <a:r>
                  <a:rPr lang="en-CA" sz="2400" dirty="0"/>
                  <a:t>Compute the </a:t>
                </a:r>
                <a:r>
                  <a:rPr lang="en-CA" sz="2400" b="1" dirty="0"/>
                  <a:t>centroid</a:t>
                </a:r>
                <a:r>
                  <a:rPr lang="en-CA" sz="2400" dirty="0"/>
                  <a:t> for each cluster</a:t>
                </a:r>
              </a:p>
              <a:p>
                <a:pPr marL="515937" lvl="1" indent="-342900">
                  <a:lnSpc>
                    <a:spcPct val="100000"/>
                  </a:lnSpc>
                  <a:buSzPct val="100000"/>
                  <a:buFont typeface="+mj-lt"/>
                  <a:buAutoNum type="arabicPeriod"/>
                </a:pPr>
                <a:r>
                  <a:rPr lang="en-CA" sz="2400" dirty="0"/>
                  <a:t>Repeat steps 3 – 5 with the new centroids</a:t>
                </a:r>
              </a:p>
              <a:p>
                <a:pPr marL="515937" lvl="1" indent="-342900">
                  <a:lnSpc>
                    <a:spcPct val="100000"/>
                  </a:lnSpc>
                  <a:buSzPct val="100000"/>
                  <a:buFont typeface="+mj-lt"/>
                  <a:buAutoNum type="arabicPeriod"/>
                </a:pPr>
                <a:r>
                  <a:rPr lang="en-CA" sz="2400" dirty="0"/>
                  <a:t>Repeat step 6 until the clusters are </a:t>
                </a:r>
                <a:r>
                  <a:rPr lang="en-CA" sz="2400" b="1" dirty="0"/>
                  <a:t>stable</a:t>
                </a:r>
                <a:r>
                  <a:rPr lang="en-CA"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700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Strengths</a:t>
                </a:r>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indent="-228600" algn="just">
                  <a:lnSpc>
                    <a:spcPct val="100000"/>
                  </a:lnSpc>
                </a:pPr>
                <a:r>
                  <a:rPr lang="en-CA" dirty="0">
                    <a:latin typeface="Dagny OT" panose="020B0504020201020104" pitchFamily="34" charset="0"/>
                  </a:rPr>
                  <a:t>Easy to implement (without having to actually compute pairwise distances). </a:t>
                </a:r>
              </a:p>
              <a:p>
                <a:pPr lvl="1">
                  <a:lnSpc>
                    <a:spcPct val="100000"/>
                  </a:lnSpc>
                </a:pPr>
                <a:r>
                  <a:rPr lang="en-CA" dirty="0">
                    <a:latin typeface="Dagny OT" panose="020B0504020201020104" pitchFamily="34" charset="0"/>
                  </a:rPr>
                  <a:t>extremely common as a consequence</a:t>
                </a:r>
              </a:p>
              <a:p>
                <a:pPr lvl="1">
                  <a:lnSpc>
                    <a:spcPct val="100000"/>
                  </a:lnSpc>
                </a:pPr>
                <a:r>
                  <a:rPr lang="en-CA" dirty="0">
                    <a:latin typeface="Dagny OT" panose="020B0504020201020104" pitchFamily="34" charset="0"/>
                  </a:rPr>
                  <a:t>elegant and simple</a:t>
                </a:r>
                <a:endParaRPr lang="en-CA" sz="1000" dirty="0">
                  <a:latin typeface="Dagny OT" panose="020B0504020201020104" pitchFamily="34" charset="0"/>
                </a:endParaRPr>
              </a:p>
              <a:p>
                <a:pPr>
                  <a:lnSpc>
                    <a:spcPct val="100000"/>
                  </a:lnSpc>
                </a:pPr>
                <a:endParaRPr lang="en-CA" sz="1000" dirty="0">
                  <a:latin typeface="Dagny OT" panose="020B0504020201020104" pitchFamily="34" charset="0"/>
                </a:endParaRPr>
              </a:p>
              <a:p>
                <a:pPr algn="just">
                  <a:lnSpc>
                    <a:spcPct val="100000"/>
                  </a:lnSpc>
                </a:pPr>
                <a:r>
                  <a:rPr lang="en-CA" dirty="0">
                    <a:latin typeface="Dagny OT" panose="020B0504020201020104" pitchFamily="34" charset="0"/>
                  </a:rPr>
                  <a:t>In many contexts, </a:t>
                </a:r>
                <a14:m>
                  <m:oMath xmlns:m="http://schemas.openxmlformats.org/officeDocument/2006/math">
                    <m:r>
                      <a:rPr lang="en-CA" i="1" dirty="0" smtClean="0">
                        <a:latin typeface="Cambria Math" panose="02040503050406030204" pitchFamily="18" charset="0"/>
                      </a:rPr>
                      <m:t>𝑘</m:t>
                    </m:r>
                  </m:oMath>
                </a14:m>
                <a:r>
                  <a:rPr lang="en-CA" dirty="0">
                    <a:latin typeface="Dagny OT" panose="020B0504020201020104" pitchFamily="34" charset="0"/>
                  </a:rPr>
                  <a:t>-means is a </a:t>
                </a:r>
                <a:r>
                  <a:rPr lang="en-CA" b="1" dirty="0">
                    <a:latin typeface="Dagny OT" panose="020B0504020201020104" pitchFamily="34" charset="0"/>
                  </a:rPr>
                  <a:t>natural</a:t>
                </a:r>
                <a:r>
                  <a:rPr lang="en-CA" dirty="0">
                    <a:latin typeface="Dagny OT" panose="020B0504020201020104" pitchFamily="34" charset="0"/>
                  </a:rPr>
                  <a:t> way to look at grouping observations. </a:t>
                </a:r>
              </a:p>
              <a:p>
                <a:pPr algn="just">
                  <a:lnSpc>
                    <a:spcPct val="100000"/>
                  </a:lnSpc>
                </a:pPr>
                <a:endParaRPr lang="en-CA" sz="1000" dirty="0">
                  <a:latin typeface="Dagny OT" panose="020B0504020201020104" pitchFamily="34" charset="0"/>
                </a:endParaRPr>
              </a:p>
              <a:p>
                <a:pPr algn="just">
                  <a:lnSpc>
                    <a:spcPct val="100000"/>
                  </a:lnSpc>
                </a:pPr>
                <a:r>
                  <a:rPr lang="en-CA" dirty="0">
                    <a:latin typeface="Dagny OT" panose="020B0504020201020104" pitchFamily="34" charset="0"/>
                  </a:rPr>
                  <a:t>Helps provide a </a:t>
                </a:r>
                <a:r>
                  <a:rPr lang="en-CA" b="1" dirty="0">
                    <a:latin typeface="Dagny OT" panose="020B0504020201020104" pitchFamily="34" charset="0"/>
                  </a:rPr>
                  <a:t>basic understanding of the data structure</a:t>
                </a:r>
                <a:r>
                  <a:rPr lang="en-CA" dirty="0">
                    <a:latin typeface="Dagny OT" panose="020B0504020201020104" pitchFamily="34" charset="0"/>
                  </a:rPr>
                  <a:t> in a first pass.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29"/>
                </a:stretch>
              </a:blipFill>
            </p:spPr>
            <p:txBody>
              <a:bodyPr/>
              <a:lstStyle/>
              <a:p>
                <a:r>
                  <a:rPr lang="en-US">
                    <a:noFill/>
                  </a:rPr>
                  <a:t> </a:t>
                </a:r>
              </a:p>
            </p:txBody>
          </p:sp>
        </mc:Fallback>
      </mc:AlternateContent>
    </p:spTree>
    <p:extLst>
      <p:ext uri="{BB962C8B-B14F-4D97-AF65-F5344CB8AC3E}">
        <p14:creationId xmlns:p14="http://schemas.microsoft.com/office/powerpoint/2010/main" val="272749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-Means Limitations</a:t>
                </a:r>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indent="-228600"/>
                <a:r>
                  <a:rPr lang="en-CA" dirty="0">
                    <a:latin typeface="Dagny OT" panose="020B0504020201020104" pitchFamily="34" charset="0"/>
                  </a:rPr>
                  <a:t>Data points can only be assigned to </a:t>
                </a:r>
                <a:r>
                  <a:rPr lang="en-CA" b="1" dirty="0">
                    <a:latin typeface="Dagny OT" panose="020B0504020201020104" pitchFamily="34" charset="0"/>
                  </a:rPr>
                  <a:t>one </a:t>
                </a:r>
                <a:r>
                  <a:rPr lang="en-CA" dirty="0">
                    <a:latin typeface="Dagny OT" panose="020B0504020201020104" pitchFamily="34" charset="0"/>
                  </a:rPr>
                  <a:t>cluster.</a:t>
                </a:r>
              </a:p>
              <a:p>
                <a:pPr lvl="1"/>
                <a:r>
                  <a:rPr lang="en-CA" dirty="0">
                    <a:latin typeface="Dagny OT" panose="020B0504020201020104" pitchFamily="34" charset="0"/>
                  </a:rPr>
                  <a:t>this can lead to overfitting</a:t>
                </a:r>
              </a:p>
              <a:p>
                <a:pPr lvl="1"/>
                <a:r>
                  <a:rPr lang="en-CA" dirty="0">
                    <a:latin typeface="Dagny OT" panose="020B0504020201020104" pitchFamily="34" charset="0"/>
                  </a:rPr>
                  <a:t>robust solution: consider the </a:t>
                </a:r>
                <a:r>
                  <a:rPr lang="en-CA" b="1" dirty="0">
                    <a:latin typeface="Dagny OT" panose="020B0504020201020104" pitchFamily="34" charset="0"/>
                  </a:rPr>
                  <a:t>probability</a:t>
                </a:r>
                <a:r>
                  <a:rPr lang="en-CA" dirty="0">
                    <a:latin typeface="Dagny OT" panose="020B0504020201020104" pitchFamily="34" charset="0"/>
                  </a:rPr>
                  <a:t> of belonging to each cluster</a:t>
                </a:r>
              </a:p>
              <a:p>
                <a:pPr indent="-228600"/>
                <a:endParaRPr lang="en-CA" sz="1000" b="1" dirty="0">
                  <a:latin typeface="Dagny OT" panose="020B0504020201020104" pitchFamily="34" charset="0"/>
                </a:endParaRPr>
              </a:p>
              <a:p>
                <a:pPr indent="-228600"/>
                <a:r>
                  <a:rPr lang="en-CA" dirty="0">
                    <a:latin typeface="Dagny OT" panose="020B0504020201020104" pitchFamily="34" charset="0"/>
                  </a:rPr>
                  <a:t>Underlying clusters are assumed to be </a:t>
                </a:r>
                <a:r>
                  <a:rPr lang="en-CA" b="1" dirty="0">
                    <a:latin typeface="Dagny OT" panose="020B0504020201020104" pitchFamily="34" charset="0"/>
                  </a:rPr>
                  <a:t>blob-shaped</a:t>
                </a:r>
              </a:p>
              <a:p>
                <a:pPr lvl="1"/>
                <a14:m>
                  <m:oMath xmlns:m="http://schemas.openxmlformats.org/officeDocument/2006/math">
                    <m:r>
                      <a:rPr lang="en-CA" i="1" dirty="0" smtClean="0">
                        <a:latin typeface="Cambria Math" panose="02040503050406030204" pitchFamily="18" charset="0"/>
                      </a:rPr>
                      <m:t>𝑘</m:t>
                    </m:r>
                  </m:oMath>
                </a14:m>
                <a:r>
                  <a:rPr lang="en-CA" dirty="0">
                    <a:latin typeface="Dagny OT" panose="020B0504020201020104" pitchFamily="34" charset="0"/>
                  </a:rPr>
                  <a:t>-means will fail to produce useful clusters if that assumption is not met in practice</a:t>
                </a:r>
              </a:p>
              <a:p>
                <a:pPr indent="-228600"/>
                <a:endParaRPr lang="en-CA" sz="1000" dirty="0">
                  <a:latin typeface="Dagny OT" panose="020B0504020201020104" pitchFamily="34" charset="0"/>
                </a:endParaRPr>
              </a:p>
              <a:p>
                <a:r>
                  <a:rPr lang="en-CA" dirty="0">
                    <a:latin typeface="Dagny OT" panose="020B0504020201020104" pitchFamily="34" charset="0"/>
                  </a:rPr>
                  <a:t>Clusters are assumed to be separate (discrete)</a:t>
                </a:r>
              </a:p>
              <a:p>
                <a:pPr lvl="1"/>
                <a14:m>
                  <m:oMath xmlns:m="http://schemas.openxmlformats.org/officeDocument/2006/math">
                    <m:r>
                      <a:rPr lang="en-CA" i="1" dirty="0">
                        <a:latin typeface="Cambria Math" panose="02040503050406030204" pitchFamily="18" charset="0"/>
                      </a:rPr>
                      <m:t>𝑘</m:t>
                    </m:r>
                  </m:oMath>
                </a14:m>
                <a:r>
                  <a:rPr lang="en-CA" dirty="0">
                    <a:latin typeface="Dagny OT" panose="020B0504020201020104" pitchFamily="34" charset="0"/>
                  </a:rPr>
                  <a:t>-means does not allow for </a:t>
                </a:r>
                <a:r>
                  <a:rPr lang="en-CA" b="1" dirty="0">
                    <a:latin typeface="Dagny OT" panose="020B0504020201020104" pitchFamily="34" charset="0"/>
                  </a:rPr>
                  <a:t>overlapping</a:t>
                </a:r>
                <a:r>
                  <a:rPr lang="en-CA" dirty="0">
                    <a:latin typeface="Dagny OT" panose="020B0504020201020104" pitchFamily="34" charset="0"/>
                  </a:rPr>
                  <a:t> or </a:t>
                </a:r>
                <a:r>
                  <a:rPr lang="en-CA" b="1" dirty="0">
                    <a:latin typeface="Dagny OT" panose="020B0504020201020104" pitchFamily="34" charset="0"/>
                  </a:rPr>
                  <a:t>hierarchical</a:t>
                </a:r>
                <a:r>
                  <a:rPr lang="en-CA" dirty="0">
                    <a:latin typeface="Dagny OT" panose="020B0504020201020104" pitchFamily="34" charset="0"/>
                  </a:rPr>
                  <a:t> groupings</a:t>
                </a:r>
                <a:endParaRPr lang="en-CA" sz="600" dirty="0">
                  <a:latin typeface="Dagny OT" panose="020B05040202010201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29"/>
                </a:stretch>
              </a:blipFill>
            </p:spPr>
            <p:txBody>
              <a:bodyPr/>
              <a:lstStyle/>
              <a:p>
                <a:r>
                  <a:rPr lang="en-US">
                    <a:noFill/>
                  </a:rPr>
                  <a:t> </a:t>
                </a:r>
              </a:p>
            </p:txBody>
          </p:sp>
        </mc:Fallback>
      </mc:AlternateContent>
    </p:spTree>
    <p:extLst>
      <p:ext uri="{BB962C8B-B14F-4D97-AF65-F5344CB8AC3E}">
        <p14:creationId xmlns:p14="http://schemas.microsoft.com/office/powerpoint/2010/main" val="86809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62858" y="705304"/>
            <a:ext cx="4318000" cy="1653267"/>
          </a:xfrm>
        </p:spPr>
        <p:txBody>
          <a:bodyPr>
            <a:noAutofit/>
          </a:bodyPr>
          <a:lstStyle/>
          <a:p>
            <a:r>
              <a:rPr lang="en-US" sz="3600" dirty="0">
                <a:solidFill>
                  <a:schemeClr val="tx2"/>
                </a:solidFill>
              </a:rPr>
              <a:t>Expectation Maximization Algorithm Gloss</a:t>
            </a:r>
          </a:p>
        </p:txBody>
      </p:sp>
      <p:pic>
        <p:nvPicPr>
          <p:cNvPr id="5" name="Picture 4"/>
          <p:cNvPicPr>
            <a:picLocks noChangeAspect="1"/>
          </p:cNvPicPr>
          <p:nvPr/>
        </p:nvPicPr>
        <p:blipFill>
          <a:blip r:embed="rId2"/>
          <a:stretch>
            <a:fillRect/>
          </a:stretch>
        </p:blipFill>
        <p:spPr>
          <a:xfrm>
            <a:off x="5279011" y="0"/>
            <a:ext cx="6912989" cy="6858000"/>
          </a:xfrm>
          <a:prstGeom prst="rect">
            <a:avLst/>
          </a:prstGeom>
        </p:spPr>
      </p:pic>
    </p:spTree>
    <p:extLst>
      <p:ext uri="{BB962C8B-B14F-4D97-AF65-F5344CB8AC3E}">
        <p14:creationId xmlns:p14="http://schemas.microsoft.com/office/powerpoint/2010/main" val="122895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5432" y="578309"/>
            <a:ext cx="4786649" cy="1762120"/>
          </a:xfrm>
        </p:spPr>
        <p:txBody>
          <a:bodyPr>
            <a:noAutofit/>
          </a:bodyPr>
          <a:lstStyle/>
          <a:p>
            <a:r>
              <a:rPr lang="en-US" sz="3600" dirty="0">
                <a:solidFill>
                  <a:schemeClr val="tx2"/>
                </a:solidFill>
              </a:rPr>
              <a:t>DBSCAN Algorithm Gloss</a:t>
            </a:r>
          </a:p>
        </p:txBody>
      </p:sp>
      <p:pic>
        <p:nvPicPr>
          <p:cNvPr id="3" name="Picture 2"/>
          <p:cNvPicPr>
            <a:picLocks noChangeAspect="1"/>
          </p:cNvPicPr>
          <p:nvPr/>
        </p:nvPicPr>
        <p:blipFill rotWithShape="1">
          <a:blip r:embed="rId2"/>
          <a:srcRect l="57897"/>
          <a:stretch/>
        </p:blipFill>
        <p:spPr>
          <a:xfrm>
            <a:off x="8729663" y="0"/>
            <a:ext cx="3366257" cy="6858000"/>
          </a:xfrm>
          <a:prstGeom prst="rect">
            <a:avLst/>
          </a:prstGeom>
        </p:spPr>
      </p:pic>
      <p:pic>
        <p:nvPicPr>
          <p:cNvPr id="4" name="Picture 3">
            <a:extLst>
              <a:ext uri="{FF2B5EF4-FFF2-40B4-BE49-F238E27FC236}">
                <a16:creationId xmlns:a16="http://schemas.microsoft.com/office/drawing/2014/main" id="{953C98C3-3BDA-A444-B36A-93AA082C019E}"/>
              </a:ext>
            </a:extLst>
          </p:cNvPr>
          <p:cNvPicPr>
            <a:picLocks noChangeAspect="1"/>
          </p:cNvPicPr>
          <p:nvPr/>
        </p:nvPicPr>
        <p:blipFill rotWithShape="1">
          <a:blip r:embed="rId2"/>
          <a:srcRect r="60270"/>
          <a:stretch/>
        </p:blipFill>
        <p:spPr>
          <a:xfrm>
            <a:off x="5345987" y="0"/>
            <a:ext cx="3176507" cy="6858000"/>
          </a:xfrm>
          <a:prstGeom prst="rect">
            <a:avLst/>
          </a:prstGeom>
        </p:spPr>
      </p:pic>
      <p:sp>
        <p:nvSpPr>
          <p:cNvPr id="5" name="Rectangle 4">
            <a:extLst>
              <a:ext uri="{FF2B5EF4-FFF2-40B4-BE49-F238E27FC236}">
                <a16:creationId xmlns:a16="http://schemas.microsoft.com/office/drawing/2014/main" id="{A37347D6-F509-7045-836D-BCA943567CA6}"/>
              </a:ext>
            </a:extLst>
          </p:cNvPr>
          <p:cNvSpPr/>
          <p:nvPr/>
        </p:nvSpPr>
        <p:spPr>
          <a:xfrm>
            <a:off x="8508207" y="364331"/>
            <a:ext cx="235744" cy="285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48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6809"/>
          <a:stretch/>
        </p:blipFill>
        <p:spPr>
          <a:xfrm>
            <a:off x="8779669" y="0"/>
            <a:ext cx="3319168" cy="6858000"/>
          </a:xfrm>
          <a:prstGeom prst="rect">
            <a:avLst/>
          </a:prstGeom>
        </p:spPr>
      </p:pic>
      <p:sp>
        <p:nvSpPr>
          <p:cNvPr id="4" name="Title 1">
            <a:extLst>
              <a:ext uri="{FF2B5EF4-FFF2-40B4-BE49-F238E27FC236}">
                <a16:creationId xmlns:a16="http://schemas.microsoft.com/office/drawing/2014/main" id="{B58E6EE0-E65A-834A-894A-FA24257DEA20}"/>
              </a:ext>
            </a:extLst>
          </p:cNvPr>
          <p:cNvSpPr txBox="1">
            <a:spLocks/>
          </p:cNvSpPr>
          <p:nvPr/>
        </p:nvSpPr>
        <p:spPr>
          <a:xfrm>
            <a:off x="435432" y="578309"/>
            <a:ext cx="4786649" cy="1762120"/>
          </a:xfrm>
          <a:prstGeom prst="rect">
            <a:avLst/>
          </a:prstGeom>
        </p:spPr>
        <p:txBody>
          <a:bodyPr vert="horz" lIns="91440" tIns="45720" rIns="91440" bIns="45720" rtlCol="0" anchor="b">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tx2"/>
                </a:solidFill>
              </a:rPr>
              <a:t>AFFINITY PROPAGATION </a:t>
            </a:r>
          </a:p>
          <a:p>
            <a:r>
              <a:rPr lang="en-US" sz="3600" dirty="0">
                <a:solidFill>
                  <a:schemeClr val="tx2"/>
                </a:solidFill>
              </a:rPr>
              <a:t>Gloss</a:t>
            </a:r>
          </a:p>
        </p:txBody>
      </p:sp>
      <p:pic>
        <p:nvPicPr>
          <p:cNvPr id="5" name="Picture 4">
            <a:extLst>
              <a:ext uri="{FF2B5EF4-FFF2-40B4-BE49-F238E27FC236}">
                <a16:creationId xmlns:a16="http://schemas.microsoft.com/office/drawing/2014/main" id="{D873658D-7FFC-3F4A-B648-CCC2DED17D6C}"/>
              </a:ext>
            </a:extLst>
          </p:cNvPr>
          <p:cNvPicPr>
            <a:picLocks noChangeAspect="1"/>
          </p:cNvPicPr>
          <p:nvPr/>
        </p:nvPicPr>
        <p:blipFill rotWithShape="1">
          <a:blip r:embed="rId2"/>
          <a:srcRect r="53448"/>
          <a:stretch/>
        </p:blipFill>
        <p:spPr>
          <a:xfrm>
            <a:off x="5052231" y="0"/>
            <a:ext cx="3577420" cy="6858000"/>
          </a:xfrm>
          <a:prstGeom prst="rect">
            <a:avLst/>
          </a:prstGeom>
        </p:spPr>
      </p:pic>
      <p:sp>
        <p:nvSpPr>
          <p:cNvPr id="6" name="Rectangle 5">
            <a:extLst>
              <a:ext uri="{FF2B5EF4-FFF2-40B4-BE49-F238E27FC236}">
                <a16:creationId xmlns:a16="http://schemas.microsoft.com/office/drawing/2014/main" id="{5797E821-A434-C84E-9430-676797FF93C4}"/>
              </a:ext>
            </a:extLst>
          </p:cNvPr>
          <p:cNvSpPr/>
          <p:nvPr/>
        </p:nvSpPr>
        <p:spPr>
          <a:xfrm>
            <a:off x="8543925" y="364331"/>
            <a:ext cx="235744" cy="285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01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latin typeface="Dagny OT" panose="020B0504020201020104" pitchFamily="34" charset="0"/>
                <a:cs typeface="Helvetica" panose="020B0604020202020204" pitchFamily="34" charset="0"/>
              </a:rPr>
              <a:t>In what way does the choice of the algorithm(s) (and distance metric and associated parameters) depend on the available data and data types?</a:t>
            </a:r>
          </a:p>
        </p:txBody>
      </p:sp>
    </p:spTree>
    <p:extLst>
      <p:ext uri="{BB962C8B-B14F-4D97-AF65-F5344CB8AC3E}">
        <p14:creationId xmlns:p14="http://schemas.microsoft.com/office/powerpoint/2010/main" val="158012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Validation</a:t>
            </a:r>
          </a:p>
        </p:txBody>
      </p:sp>
      <p:sp>
        <p:nvSpPr>
          <p:cNvPr id="3" name="Text Placeholder 2"/>
          <p:cNvSpPr>
            <a:spLocks noGrp="1"/>
          </p:cNvSpPr>
          <p:nvPr>
            <p:ph type="body" idx="1"/>
          </p:nvPr>
        </p:nvSpPr>
        <p:spPr/>
        <p:txBody>
          <a:bodyPr/>
          <a:lstStyle/>
          <a:p>
            <a:r>
              <a:rPr lang="en-US" dirty="0"/>
              <a:t>CLUSTERING</a:t>
            </a:r>
          </a:p>
          <a:p>
            <a:endParaRPr lang="en-US" dirty="0"/>
          </a:p>
        </p:txBody>
      </p:sp>
    </p:spTree>
    <p:extLst>
      <p:ext uri="{BB962C8B-B14F-4D97-AF65-F5344CB8AC3E}">
        <p14:creationId xmlns:p14="http://schemas.microsoft.com/office/powerpoint/2010/main" val="168316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Clustering Validation</a:t>
            </a:r>
            <a:endParaRPr lang="en-US" dirty="0"/>
          </a:p>
        </p:txBody>
      </p:sp>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a:lstStyle/>
          <a:p>
            <a:pPr>
              <a:lnSpc>
                <a:spcPct val="100000"/>
              </a:lnSpc>
            </a:pPr>
            <a:r>
              <a:rPr lang="en-CA" dirty="0">
                <a:latin typeface="Dagny OT" panose="020B0504020201020104" pitchFamily="34" charset="0"/>
              </a:rPr>
              <a:t>What does it mean for a clustering scheme to be </a:t>
            </a:r>
            <a:r>
              <a:rPr lang="en-CA" b="1" dirty="0">
                <a:latin typeface="Dagny OT" panose="020B0504020201020104" pitchFamily="34" charset="0"/>
              </a:rPr>
              <a:t>better</a:t>
            </a:r>
            <a:r>
              <a:rPr lang="en-CA" dirty="0">
                <a:latin typeface="Dagny OT" panose="020B0504020201020104" pitchFamily="34" charset="0"/>
              </a:rPr>
              <a:t> than another? </a:t>
            </a:r>
          </a:p>
          <a:p>
            <a:pPr>
              <a:lnSpc>
                <a:spcPct val="100000"/>
              </a:lnSpc>
            </a:pPr>
            <a:endParaRPr lang="en-CA" sz="1000" dirty="0">
              <a:latin typeface="Dagny OT" panose="020B0504020201020104" pitchFamily="34" charset="0"/>
            </a:endParaRPr>
          </a:p>
          <a:p>
            <a:pPr>
              <a:lnSpc>
                <a:spcPct val="100000"/>
              </a:lnSpc>
            </a:pPr>
            <a:r>
              <a:rPr lang="en-CA" dirty="0">
                <a:latin typeface="Dagny OT" panose="020B0504020201020104" pitchFamily="34" charset="0"/>
              </a:rPr>
              <a:t>What does it mean for a clustering scheme to be </a:t>
            </a:r>
            <a:r>
              <a:rPr lang="en-CA" b="1" dirty="0">
                <a:latin typeface="Dagny OT" panose="020B0504020201020104" pitchFamily="34" charset="0"/>
              </a:rPr>
              <a:t>valid</a:t>
            </a:r>
            <a:r>
              <a:rPr lang="en-CA" dirty="0">
                <a:latin typeface="Dagny OT" panose="020B0504020201020104" pitchFamily="34" charset="0"/>
              </a:rPr>
              <a:t>? </a:t>
            </a:r>
          </a:p>
          <a:p>
            <a:pPr>
              <a:lnSpc>
                <a:spcPct val="100000"/>
              </a:lnSpc>
            </a:pPr>
            <a:endParaRPr lang="en-CA" sz="1000" dirty="0">
              <a:latin typeface="Dagny OT" panose="020B0504020201020104" pitchFamily="34" charset="0"/>
            </a:endParaRPr>
          </a:p>
          <a:p>
            <a:pPr>
              <a:lnSpc>
                <a:spcPct val="100000"/>
              </a:lnSpc>
            </a:pPr>
            <a:r>
              <a:rPr lang="en-CA" dirty="0">
                <a:latin typeface="Dagny OT" panose="020B0504020201020104" pitchFamily="34" charset="0"/>
              </a:rPr>
              <a:t>What does it mean for a single cluster to be </a:t>
            </a:r>
            <a:r>
              <a:rPr lang="en-CA" b="1" dirty="0">
                <a:latin typeface="Dagny OT" panose="020B0504020201020104" pitchFamily="34" charset="0"/>
              </a:rPr>
              <a:t>good</a:t>
            </a:r>
            <a:r>
              <a:rPr lang="en-CA" dirty="0">
                <a:latin typeface="Dagny OT" panose="020B0504020201020104" pitchFamily="34" charset="0"/>
              </a:rPr>
              <a:t>? </a:t>
            </a:r>
          </a:p>
          <a:p>
            <a:pPr>
              <a:lnSpc>
                <a:spcPct val="100000"/>
              </a:lnSpc>
            </a:pPr>
            <a:endParaRPr lang="en-CA" sz="1000" dirty="0">
              <a:latin typeface="Dagny OT" panose="020B0504020201020104" pitchFamily="34" charset="0"/>
            </a:endParaRPr>
          </a:p>
          <a:p>
            <a:pPr>
              <a:lnSpc>
                <a:spcPct val="100000"/>
              </a:lnSpc>
            </a:pPr>
            <a:r>
              <a:rPr lang="en-CA" b="1" dirty="0">
                <a:latin typeface="Dagny OT" panose="020B0504020201020104" pitchFamily="34" charset="0"/>
              </a:rPr>
              <a:t>How many </a:t>
            </a:r>
            <a:r>
              <a:rPr lang="en-CA" dirty="0">
                <a:latin typeface="Dagny OT" panose="020B0504020201020104" pitchFamily="34" charset="0"/>
              </a:rPr>
              <a:t>clusters are there in the data, really?</a:t>
            </a:r>
          </a:p>
          <a:p>
            <a:pPr>
              <a:lnSpc>
                <a:spcPct val="100000"/>
              </a:lnSpc>
            </a:pPr>
            <a:endParaRPr lang="en-CA" sz="1000" dirty="0">
              <a:latin typeface="Dagny OT" panose="020B0504020201020104" pitchFamily="34" charset="0"/>
            </a:endParaRPr>
          </a:p>
          <a:p>
            <a:r>
              <a:rPr lang="en-CA" dirty="0">
                <a:latin typeface="Dagny OT" panose="020B0504020201020104" pitchFamily="34" charset="0"/>
                <a:cs typeface="Helvetica" panose="020B0604020202020204" pitchFamily="34" charset="0"/>
              </a:rPr>
              <a:t>Right vs. wrong is meaningless: seek </a:t>
            </a:r>
            <a:r>
              <a:rPr lang="en-CA" b="1" dirty="0">
                <a:latin typeface="Dagny OT" panose="020B0504020201020104" pitchFamily="34" charset="0"/>
              </a:rPr>
              <a:t>optimal vs. sub-optimal</a:t>
            </a:r>
            <a:r>
              <a:rPr lang="en-CA" dirty="0">
                <a:latin typeface="Dagny OT" panose="020B0504020201020104" pitchFamily="34" charset="0"/>
              </a:rPr>
              <a:t>.</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271737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latin typeface="Charter" pitchFamily="2" charset="0"/>
                <a:ea typeface="Charter Roman" charset="0"/>
                <a:cs typeface="Charter Roman" charset="0"/>
              </a:rPr>
            </a:br>
            <a:r>
              <a:rPr lang="en-US" dirty="0">
                <a:ea typeface="Charter Roman" charset="0"/>
                <a:cs typeface="Charter Roman" charset="0"/>
              </a:rPr>
              <a:t>CASE STUDY: OK Cupid Data</a:t>
            </a:r>
            <a:endParaRPr lang="en-US" b="1" dirty="0">
              <a:latin typeface="Charter" pitchFamily="2" charset="0"/>
              <a:ea typeface="Charter Roman" charset="0"/>
              <a:cs typeface="Charter Roman" charset="0"/>
            </a:endParaRPr>
          </a:p>
        </p:txBody>
      </p:sp>
      <p:sp>
        <p:nvSpPr>
          <p:cNvPr id="3" name="Text Placeholder 2"/>
          <p:cNvSpPr>
            <a:spLocks noGrp="1"/>
          </p:cNvSpPr>
          <p:nvPr>
            <p:ph type="body" idx="1"/>
          </p:nvPr>
        </p:nvSpPr>
        <p:spPr>
          <a:xfrm>
            <a:off x="581192" y="4541416"/>
            <a:ext cx="11029615" cy="1646947"/>
          </a:xfrm>
        </p:spPr>
        <p:txBody>
          <a:bodyPr/>
          <a:lstStyle/>
          <a:p>
            <a:r>
              <a:rPr lang="en-US" dirty="0"/>
              <a:t>CLUSTERING</a:t>
            </a:r>
          </a:p>
        </p:txBody>
      </p:sp>
      <p:sp>
        <p:nvSpPr>
          <p:cNvPr id="4" name="Rectangle 3">
            <a:extLst>
              <a:ext uri="{FF2B5EF4-FFF2-40B4-BE49-F238E27FC236}">
                <a16:creationId xmlns:a16="http://schemas.microsoft.com/office/drawing/2014/main" id="{03836C39-FA96-C045-9840-ACADFFE81053}"/>
              </a:ext>
            </a:extLst>
          </p:cNvPr>
          <p:cNvSpPr/>
          <p:nvPr/>
        </p:nvSpPr>
        <p:spPr>
          <a:xfrm>
            <a:off x="870346" y="5494198"/>
            <a:ext cx="10451306" cy="553998"/>
          </a:xfrm>
          <a:prstGeom prst="rect">
            <a:avLst/>
          </a:prstGeom>
        </p:spPr>
        <p:txBody>
          <a:bodyPr wrap="square">
            <a:spAutoFit/>
          </a:bodyPr>
          <a:lstStyle/>
          <a:p>
            <a:pPr algn="ctr"/>
            <a:r>
              <a:rPr lang="en-US" dirty="0">
                <a:solidFill>
                  <a:schemeClr val="bg1"/>
                </a:solidFill>
                <a:latin typeface="Dagny OT" panose="020B0504020201020104" pitchFamily="34" charset="77"/>
                <a:ea typeface="Helvetica Light" charset="0"/>
                <a:cs typeface="Helvetica Light" charset="0"/>
              </a:rPr>
              <a:t>Finding true love </a:t>
            </a:r>
            <a:r>
              <a:rPr lang="en-US" i="1" dirty="0">
                <a:solidFill>
                  <a:schemeClr val="bg1"/>
                </a:solidFill>
                <a:latin typeface="Dagny OT" panose="020B0504020201020104" pitchFamily="34" charset="77"/>
                <a:ea typeface="Helvetica Light" charset="0"/>
                <a:cs typeface="Helvetica Light" charset="0"/>
              </a:rPr>
              <a:t>via</a:t>
            </a:r>
            <a:r>
              <a:rPr lang="en-US" dirty="0">
                <a:solidFill>
                  <a:schemeClr val="bg1"/>
                </a:solidFill>
                <a:latin typeface="Dagny OT" panose="020B0504020201020104" pitchFamily="34" charset="77"/>
                <a:ea typeface="Helvetica Light" charset="0"/>
                <a:cs typeface="Helvetica Light" charset="0"/>
              </a:rPr>
              <a:t> clustering analysis</a:t>
            </a:r>
            <a:endParaRPr lang="en-US" dirty="0">
              <a:solidFill>
                <a:schemeClr val="bg1"/>
              </a:solidFill>
              <a:latin typeface="Dagny OT" panose="020B0504020201020104" pitchFamily="34" charset="0"/>
              <a:ea typeface="Helvetica Light" charset="0"/>
              <a:cs typeface="Helvetica Light" charset="0"/>
            </a:endParaRPr>
          </a:p>
          <a:p>
            <a:pPr algn="r"/>
            <a:r>
              <a:rPr lang="en-US" sz="1200" dirty="0">
                <a:solidFill>
                  <a:schemeClr val="bg1"/>
                </a:solidFill>
                <a:latin typeface="Dagny OT" panose="020B0504020201020104" pitchFamily="34" charset="0"/>
                <a:ea typeface="Helvetica Light" charset="0"/>
                <a:cs typeface="Helvetica Light" charset="0"/>
              </a:rPr>
              <a:t>(</a:t>
            </a:r>
            <a:r>
              <a:rPr lang="en-CA" sz="1200" dirty="0" err="1">
                <a:solidFill>
                  <a:schemeClr val="bg1"/>
                </a:solidFill>
                <a:latin typeface="Dagny OT" panose="020B0504020201020104" pitchFamily="34" charset="0"/>
              </a:rPr>
              <a:t>K.Poulsen</a:t>
            </a:r>
            <a:r>
              <a:rPr lang="en-CA" sz="1200" dirty="0">
                <a:solidFill>
                  <a:schemeClr val="bg1"/>
                </a:solidFill>
                <a:latin typeface="Dagny OT" panose="020B0504020201020104" pitchFamily="34" charset="0"/>
              </a:rPr>
              <a:t>, </a:t>
            </a:r>
            <a:r>
              <a:rPr lang="en-CA" sz="1200" i="1" dirty="0">
                <a:solidFill>
                  <a:schemeClr val="bg1"/>
                </a:solidFill>
                <a:latin typeface="Dagny OT" panose="020B0504020201020104" pitchFamily="34" charset="0"/>
              </a:rPr>
              <a:t>How a Math Genius Hacked OK Cupid to Find True Love</a:t>
            </a:r>
            <a:r>
              <a:rPr lang="en-CA" sz="1200" dirty="0">
                <a:solidFill>
                  <a:schemeClr val="bg1"/>
                </a:solidFill>
                <a:latin typeface="Dagny OT" panose="020B0504020201020104" pitchFamily="34" charset="0"/>
              </a:rPr>
              <a:t>, WIRED</a:t>
            </a:r>
            <a:r>
              <a:rPr lang="en-US" sz="1200" dirty="0">
                <a:solidFill>
                  <a:schemeClr val="bg1"/>
                </a:solidFill>
                <a:latin typeface="Dagny OT" panose="020B0504020201020104" pitchFamily="34" charset="0"/>
              </a:rPr>
              <a:t>)</a:t>
            </a:r>
          </a:p>
        </p:txBody>
      </p:sp>
    </p:spTree>
    <p:extLst>
      <p:ext uri="{BB962C8B-B14F-4D97-AF65-F5344CB8AC3E}">
        <p14:creationId xmlns:p14="http://schemas.microsoft.com/office/powerpoint/2010/main" val="174747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Clustering Validation</a:t>
            </a:r>
            <a:endParaRPr lang="en-US" dirty="0"/>
          </a:p>
        </p:txBody>
      </p:sp>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a:normAutofit lnSpcReduction="10000"/>
          </a:bodyPr>
          <a:lstStyle/>
          <a:p>
            <a:pPr>
              <a:lnSpc>
                <a:spcPct val="100000"/>
              </a:lnSpc>
            </a:pPr>
            <a:r>
              <a:rPr lang="en-CA" b="1" dirty="0">
                <a:latin typeface="Dagny OT" panose="020B0504020201020104" pitchFamily="34" charset="0"/>
              </a:rPr>
              <a:t>Optimal</a:t>
            </a:r>
            <a:r>
              <a:rPr lang="en-CA" dirty="0">
                <a:latin typeface="Dagny OT" panose="020B0504020201020104" pitchFamily="34" charset="0"/>
              </a:rPr>
              <a:t> clustering scheme:</a:t>
            </a:r>
          </a:p>
          <a:p>
            <a:pPr lvl="1">
              <a:lnSpc>
                <a:spcPct val="100000"/>
              </a:lnSpc>
            </a:pPr>
            <a:r>
              <a:rPr lang="en-CA" dirty="0">
                <a:latin typeface="Dagny OT" panose="020B0504020201020104" pitchFamily="34" charset="0"/>
              </a:rPr>
              <a:t>maximal separation between clusters</a:t>
            </a:r>
          </a:p>
          <a:p>
            <a:pPr lvl="1">
              <a:lnSpc>
                <a:spcPct val="100000"/>
              </a:lnSpc>
            </a:pPr>
            <a:r>
              <a:rPr lang="en-CA" dirty="0">
                <a:latin typeface="Dagny OT" panose="020B0504020201020104" pitchFamily="34" charset="0"/>
              </a:rPr>
              <a:t>maximal similarity within groups</a:t>
            </a:r>
          </a:p>
          <a:p>
            <a:pPr lvl="1">
              <a:lnSpc>
                <a:spcPct val="100000"/>
              </a:lnSpc>
            </a:pPr>
            <a:r>
              <a:rPr lang="en-CA" dirty="0">
                <a:latin typeface="Dagny OT" panose="020B0504020201020104" pitchFamily="34" charset="0"/>
              </a:rPr>
              <a:t>agrees with human eye test</a:t>
            </a:r>
          </a:p>
          <a:p>
            <a:pPr lvl="1">
              <a:lnSpc>
                <a:spcPct val="100000"/>
              </a:lnSpc>
            </a:pPr>
            <a:r>
              <a:rPr lang="en-CA" dirty="0">
                <a:latin typeface="Dagny OT" panose="020B0504020201020104" pitchFamily="34" charset="0"/>
              </a:rPr>
              <a:t>useful at achieving its goals</a:t>
            </a:r>
          </a:p>
          <a:p>
            <a:pPr>
              <a:lnSpc>
                <a:spcPct val="100000"/>
              </a:lnSpc>
            </a:pPr>
            <a:endParaRPr lang="en-CA" sz="1000" dirty="0">
              <a:latin typeface="Dagny OT" panose="020B0504020201020104" pitchFamily="34" charset="0"/>
            </a:endParaRPr>
          </a:p>
          <a:p>
            <a:pPr>
              <a:lnSpc>
                <a:spcPct val="100000"/>
              </a:lnSpc>
            </a:pPr>
            <a:r>
              <a:rPr lang="en-CA" b="1" dirty="0">
                <a:latin typeface="Dagny OT" panose="020B0504020201020104" pitchFamily="34" charset="0"/>
              </a:rPr>
              <a:t>Validation types</a:t>
            </a:r>
          </a:p>
          <a:p>
            <a:pPr lvl="1">
              <a:lnSpc>
                <a:spcPct val="100000"/>
              </a:lnSpc>
            </a:pPr>
            <a:r>
              <a:rPr lang="en-CA" dirty="0">
                <a:latin typeface="Dagny OT" panose="020B0504020201020104" pitchFamily="34" charset="0"/>
              </a:rPr>
              <a:t>external (uses additional information)</a:t>
            </a:r>
          </a:p>
          <a:p>
            <a:pPr lvl="1">
              <a:lnSpc>
                <a:spcPct val="100000"/>
              </a:lnSpc>
            </a:pPr>
            <a:r>
              <a:rPr lang="en-CA" dirty="0">
                <a:latin typeface="Dagny OT" panose="020B0504020201020104" pitchFamily="34" charset="0"/>
              </a:rPr>
              <a:t>internal (uses only the clustering results)</a:t>
            </a:r>
          </a:p>
          <a:p>
            <a:pPr lvl="1">
              <a:lnSpc>
                <a:spcPct val="100000"/>
              </a:lnSpc>
            </a:pPr>
            <a:r>
              <a:rPr lang="en-CA" dirty="0">
                <a:latin typeface="Dagny OT" panose="020B0504020201020104" pitchFamily="34" charset="0"/>
              </a:rPr>
              <a:t>relative (compares across clustering attempts)</a:t>
            </a:r>
          </a:p>
        </p:txBody>
      </p:sp>
    </p:spTree>
    <p:extLst>
      <p:ext uri="{BB962C8B-B14F-4D97-AF65-F5344CB8AC3E}">
        <p14:creationId xmlns:p14="http://schemas.microsoft.com/office/powerpoint/2010/main" val="160417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pPr algn="just"/>
            <a:r>
              <a:rPr lang="en-CA" dirty="0">
                <a:latin typeface="Dagny OT" panose="020B0504020201020104" pitchFamily="34" charset="0"/>
                <a:cs typeface="Helvetica" panose="020B0604020202020204" pitchFamily="34" charset="0"/>
              </a:rPr>
              <a:t>T</a:t>
            </a:r>
            <a:r>
              <a:rPr lang="en-CA" dirty="0">
                <a:latin typeface="Dagny OT" panose="020B0504020201020104" pitchFamily="34" charset="0"/>
              </a:rPr>
              <a:t>he main clustering challenge is that we don’t know what we are comparing the resulting clustering scheme </a:t>
            </a:r>
            <a:r>
              <a:rPr lang="en-CA" b="1" dirty="0">
                <a:latin typeface="Dagny OT" panose="020B0504020201020104" pitchFamily="34" charset="0"/>
              </a:rPr>
              <a:t>against</a:t>
            </a:r>
            <a:r>
              <a:rPr lang="en-CA" dirty="0">
                <a:latin typeface="Dagny OT" panose="020B0504020201020104" pitchFamily="34" charset="0"/>
              </a:rPr>
              <a:t> (versions of this problem plague unsupervised tasks).</a:t>
            </a:r>
          </a:p>
          <a:p>
            <a:pPr algn="ctr"/>
            <a:endParaRPr lang="en-CA" dirty="0">
              <a:latin typeface="Dagny OT" panose="020B0504020201020104" pitchFamily="34" charset="0"/>
            </a:endParaRPr>
          </a:p>
          <a:p>
            <a:r>
              <a:rPr lang="en-CA" dirty="0">
                <a:latin typeface="Dagny OT" panose="020B0504020201020104" pitchFamily="34" charset="0"/>
              </a:rPr>
              <a:t>So why bother with clustering in the first place?  </a:t>
            </a:r>
          </a:p>
        </p:txBody>
      </p:sp>
    </p:spTree>
    <p:extLst>
      <p:ext uri="{BB962C8B-B14F-4D97-AF65-F5344CB8AC3E}">
        <p14:creationId xmlns:p14="http://schemas.microsoft.com/office/powerpoint/2010/main" val="110270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Fruit Image Dataset</a:t>
            </a:r>
          </a:p>
        </p:txBody>
      </p:sp>
      <p:sp>
        <p:nvSpPr>
          <p:cNvPr id="4" name="Text Placeholder 3"/>
          <p:cNvSpPr>
            <a:spLocks noGrp="1"/>
          </p:cNvSpPr>
          <p:nvPr>
            <p:ph idx="1"/>
          </p:nvPr>
        </p:nvSpPr>
        <p:spPr>
          <a:xfrm>
            <a:off x="581192" y="2180496"/>
            <a:ext cx="5312402" cy="4140767"/>
          </a:xfrm>
        </p:spPr>
        <p:txBody>
          <a:bodyPr>
            <a:noAutofit/>
          </a:bodyPr>
          <a:lstStyle/>
          <a:p>
            <a:pPr algn="l"/>
            <a:r>
              <a:rPr lang="en-US" dirty="0"/>
              <a:t>20 images of fruit</a:t>
            </a:r>
          </a:p>
          <a:p>
            <a:pPr algn="l"/>
            <a:r>
              <a:rPr lang="en-US" dirty="0"/>
              <a:t>Are there right or wrong groupings of this dataset?</a:t>
            </a:r>
          </a:p>
          <a:p>
            <a:pPr algn="l"/>
            <a:r>
              <a:rPr lang="en-US" dirty="0"/>
              <a:t>Are there multiple possible ‘natural’ </a:t>
            </a:r>
            <a:r>
              <a:rPr lang="en-US" dirty="0" err="1"/>
              <a:t>clusterings</a:t>
            </a:r>
            <a:r>
              <a:rPr lang="en-US" dirty="0"/>
              <a:t>?</a:t>
            </a:r>
          </a:p>
          <a:p>
            <a:pPr algn="l"/>
            <a:r>
              <a:rPr lang="en-US" dirty="0"/>
              <a:t>Could different </a:t>
            </a:r>
            <a:r>
              <a:rPr lang="en-US" dirty="0" err="1"/>
              <a:t>clusterings</a:t>
            </a:r>
            <a:r>
              <a:rPr lang="en-US" dirty="0"/>
              <a:t> be used differently?</a:t>
            </a:r>
          </a:p>
          <a:p>
            <a:pPr algn="l"/>
            <a:r>
              <a:rPr lang="en-US" dirty="0"/>
              <a:t>Will some </a:t>
            </a:r>
            <a:r>
              <a:rPr lang="en-US" dirty="0" err="1"/>
              <a:t>clusterings</a:t>
            </a:r>
            <a:r>
              <a:rPr lang="en-US" dirty="0"/>
              <a:t> be of (objectively) higher </a:t>
            </a:r>
            <a:r>
              <a:rPr lang="en-US" b="1" i="1" dirty="0"/>
              <a:t>quality</a:t>
            </a:r>
            <a:r>
              <a:rPr lang="en-US" dirty="0"/>
              <a:t> than others?</a:t>
            </a:r>
            <a:endParaRPr lang="en-US" b="1" i="1" dirty="0"/>
          </a:p>
        </p:txBody>
      </p:sp>
      <p:sp>
        <p:nvSpPr>
          <p:cNvPr id="6" name="Rectangle 5">
            <a:extLst>
              <a:ext uri="{FF2B5EF4-FFF2-40B4-BE49-F238E27FC236}">
                <a16:creationId xmlns:a16="http://schemas.microsoft.com/office/drawing/2014/main" id="{EF893720-5AE4-194D-96A0-B7ACFC987E87}"/>
              </a:ext>
            </a:extLst>
          </p:cNvPr>
          <p:cNvSpPr/>
          <p:nvPr/>
        </p:nvSpPr>
        <p:spPr>
          <a:xfrm>
            <a:off x="5479258" y="164306"/>
            <a:ext cx="6679407" cy="177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02805CB-F4FA-1D4B-A161-8262D70803BE}"/>
              </a:ext>
            </a:extLst>
          </p:cNvPr>
          <p:cNvPicPr>
            <a:picLocks noChangeAspect="1"/>
          </p:cNvPicPr>
          <p:nvPr/>
        </p:nvPicPr>
        <p:blipFill rotWithShape="1">
          <a:blip r:embed="rId2"/>
          <a:srcRect l="5597" r="5433"/>
          <a:stretch/>
        </p:blipFill>
        <p:spPr>
          <a:xfrm>
            <a:off x="5474718" y="702156"/>
            <a:ext cx="6512496" cy="5492588"/>
          </a:xfrm>
          <a:prstGeom prst="rect">
            <a:avLst/>
          </a:prstGeom>
        </p:spPr>
      </p:pic>
    </p:spTree>
    <p:extLst>
      <p:ext uri="{BB962C8B-B14F-4D97-AF65-F5344CB8AC3E}">
        <p14:creationId xmlns:p14="http://schemas.microsoft.com/office/powerpoint/2010/main" val="274672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9651EE-DC96-AC4A-A140-2E8D12DFF34E}"/>
              </a:ext>
            </a:extLst>
          </p:cNvPr>
          <p:cNvSpPr/>
          <p:nvPr/>
        </p:nvSpPr>
        <p:spPr>
          <a:xfrm>
            <a:off x="5479258" y="164306"/>
            <a:ext cx="6679407" cy="177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Making Concepts Concrete</a:t>
            </a:r>
          </a:p>
        </p:txBody>
      </p:sp>
      <p:sp>
        <p:nvSpPr>
          <p:cNvPr id="4" name="Text Placeholder 3"/>
          <p:cNvSpPr>
            <a:spLocks noGrp="1"/>
          </p:cNvSpPr>
          <p:nvPr>
            <p:ph idx="1"/>
          </p:nvPr>
        </p:nvSpPr>
        <p:spPr>
          <a:xfrm>
            <a:off x="581192" y="2180496"/>
            <a:ext cx="3805071" cy="4140767"/>
          </a:xfrm>
        </p:spPr>
        <p:txBody>
          <a:bodyPr>
            <a:noAutofit/>
          </a:bodyPr>
          <a:lstStyle/>
          <a:p>
            <a:pPr algn="l"/>
            <a:r>
              <a:rPr lang="en-US" dirty="0"/>
              <a:t>To appreciate clustering validation, it helps to relate the concepts to something tangible.</a:t>
            </a:r>
          </a:p>
          <a:p>
            <a:pPr algn="l"/>
            <a:endParaRPr lang="en-US" sz="500" dirty="0"/>
          </a:p>
          <a:p>
            <a:pPr algn="l"/>
            <a:r>
              <a:rPr lang="en-US" dirty="0"/>
              <a:t>In what follows, take the time to think about how the presented concepts can be related to the images from this small dataset.</a:t>
            </a:r>
          </a:p>
        </p:txBody>
      </p:sp>
      <p:pic>
        <p:nvPicPr>
          <p:cNvPr id="5" name="Picture 4">
            <a:extLst>
              <a:ext uri="{FF2B5EF4-FFF2-40B4-BE49-F238E27FC236}">
                <a16:creationId xmlns:a16="http://schemas.microsoft.com/office/drawing/2014/main" id="{D4CE76F4-5961-BC45-971C-6B2B3CAB13A2}"/>
              </a:ext>
            </a:extLst>
          </p:cNvPr>
          <p:cNvPicPr>
            <a:picLocks noChangeAspect="1"/>
          </p:cNvPicPr>
          <p:nvPr/>
        </p:nvPicPr>
        <p:blipFill rotWithShape="1">
          <a:blip r:embed="rId2"/>
          <a:srcRect l="5597" r="5433"/>
          <a:stretch/>
        </p:blipFill>
        <p:spPr>
          <a:xfrm>
            <a:off x="5474718" y="702156"/>
            <a:ext cx="6512496" cy="5492588"/>
          </a:xfrm>
          <a:prstGeom prst="rect">
            <a:avLst/>
          </a:prstGeom>
        </p:spPr>
      </p:pic>
    </p:spTree>
    <p:extLst>
      <p:ext uri="{BB962C8B-B14F-4D97-AF65-F5344CB8AC3E}">
        <p14:creationId xmlns:p14="http://schemas.microsoft.com/office/powerpoint/2010/main" val="293781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00873E-4E1C-2448-B1F5-D5832BFC1CF4}"/>
              </a:ext>
            </a:extLst>
          </p:cNvPr>
          <p:cNvSpPr/>
          <p:nvPr/>
        </p:nvSpPr>
        <p:spPr>
          <a:xfrm>
            <a:off x="192881" y="292894"/>
            <a:ext cx="5464969" cy="1593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E4913E5-D73F-F14C-8883-D3D9906FEB53}"/>
              </a:ext>
            </a:extLst>
          </p:cNvPr>
          <p:cNvSpPr>
            <a:spLocks noGrp="1"/>
          </p:cNvSpPr>
          <p:nvPr>
            <p:ph type="title"/>
          </p:nvPr>
        </p:nvSpPr>
        <p:spPr/>
        <p:txBody>
          <a:bodyPr/>
          <a:lstStyle/>
          <a:p>
            <a:pPr algn="r"/>
            <a:r>
              <a:rPr lang="en-US" dirty="0"/>
              <a:t>CLUSTERING VALIDATION</a:t>
            </a:r>
          </a:p>
        </p:txBody>
      </p:sp>
      <p:sp>
        <p:nvSpPr>
          <p:cNvPr id="6" name="Text Placeholder 5"/>
          <p:cNvSpPr>
            <a:spLocks noGrp="1"/>
          </p:cNvSpPr>
          <p:nvPr>
            <p:ph idx="1"/>
          </p:nvPr>
        </p:nvSpPr>
        <p:spPr>
          <a:xfrm>
            <a:off x="5715000" y="2216215"/>
            <a:ext cx="6350794" cy="4140767"/>
          </a:xfrm>
        </p:spPr>
        <p:txBody>
          <a:bodyPr>
            <a:normAutofit fontScale="92500" lnSpcReduction="20000"/>
          </a:bodyPr>
          <a:lstStyle/>
          <a:p>
            <a:pPr algn="l"/>
            <a:r>
              <a:rPr lang="en-US" sz="2000" dirty="0"/>
              <a:t>Clustering involves two main activities</a:t>
            </a:r>
          </a:p>
          <a:p>
            <a:pPr marL="952462" lvl="1" indent="-366332">
              <a:buFont typeface="Wingdings" pitchFamily="2" charset="2"/>
              <a:buChar char="§"/>
            </a:pPr>
            <a:r>
              <a:rPr lang="en-US" dirty="0"/>
              <a:t>Creating clusters</a:t>
            </a:r>
          </a:p>
          <a:p>
            <a:pPr marL="952462" lvl="1" indent="-366332">
              <a:buFont typeface="Wingdings" pitchFamily="2" charset="2"/>
              <a:buChar char="§"/>
            </a:pPr>
            <a:r>
              <a:rPr lang="en-US" b="1" dirty="0"/>
              <a:t>Assessing cluster quality</a:t>
            </a:r>
          </a:p>
          <a:p>
            <a:pPr algn="l"/>
            <a:r>
              <a:rPr lang="en-US" sz="2000" dirty="0"/>
              <a:t>We create functions to carry out both of these activities</a:t>
            </a:r>
          </a:p>
          <a:p>
            <a:pPr algn="l"/>
            <a:r>
              <a:rPr lang="en-US" sz="2000" dirty="0"/>
              <a:t>Clustering functions</a:t>
            </a:r>
          </a:p>
          <a:p>
            <a:pPr marL="952462" lvl="1" indent="-366332">
              <a:buFont typeface="Wingdings" pitchFamily="2" charset="2"/>
              <a:buChar char="§"/>
            </a:pPr>
            <a:r>
              <a:rPr lang="en-US" dirty="0"/>
              <a:t>Input: Instances (vectors)</a:t>
            </a:r>
          </a:p>
          <a:p>
            <a:pPr marL="952462" lvl="1" indent="-366332">
              <a:buFont typeface="Wingdings" pitchFamily="2" charset="2"/>
              <a:buChar char="§"/>
            </a:pPr>
            <a:r>
              <a:rPr lang="en-US" dirty="0"/>
              <a:t>Output: Cluster assignment to each instance</a:t>
            </a:r>
          </a:p>
          <a:p>
            <a:pPr algn="l"/>
            <a:r>
              <a:rPr lang="en-US" sz="2000" b="1" dirty="0"/>
              <a:t>Assessing cluster quality</a:t>
            </a:r>
          </a:p>
          <a:p>
            <a:pPr marL="952462" lvl="1" indent="-366332">
              <a:buFont typeface="Wingdings" pitchFamily="2" charset="2"/>
              <a:buChar char="§"/>
            </a:pPr>
            <a:r>
              <a:rPr lang="en-US" dirty="0"/>
              <a:t>Input: Instances + Cluster Assignments </a:t>
            </a:r>
            <a:br>
              <a:rPr lang="en-US" dirty="0"/>
            </a:br>
            <a:r>
              <a:rPr lang="en-US" dirty="0"/>
              <a:t>(+ similarity matrix, usually)</a:t>
            </a:r>
          </a:p>
          <a:p>
            <a:pPr marL="952462" lvl="1" indent="-366332">
              <a:buFont typeface="Wingdings" pitchFamily="2" charset="2"/>
              <a:buChar char="§"/>
            </a:pPr>
            <a:r>
              <a:rPr lang="en-US" dirty="0"/>
              <a:t>Output: A numeric value</a:t>
            </a:r>
          </a:p>
        </p:txBody>
      </p:sp>
      <p:pic>
        <p:nvPicPr>
          <p:cNvPr id="2" name="Picture 1" descr="cvfunctionsillust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61" y="870424"/>
            <a:ext cx="5277008" cy="5117152"/>
          </a:xfrm>
          <a:prstGeom prst="rect">
            <a:avLst/>
          </a:prstGeom>
        </p:spPr>
      </p:pic>
    </p:spTree>
    <p:extLst>
      <p:ext uri="{BB962C8B-B14F-4D97-AF65-F5344CB8AC3E}">
        <p14:creationId xmlns:p14="http://schemas.microsoft.com/office/powerpoint/2010/main" val="303460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Function Components</a:t>
            </a:r>
          </a:p>
        </p:txBody>
      </p:sp>
      <p:sp>
        <p:nvSpPr>
          <p:cNvPr id="6" name="Text Placeholder 5"/>
          <p:cNvSpPr>
            <a:spLocks noGrp="1"/>
          </p:cNvSpPr>
          <p:nvPr>
            <p:ph idx="1"/>
          </p:nvPr>
        </p:nvSpPr>
        <p:spPr/>
        <p:txBody>
          <a:bodyPr>
            <a:normAutofit/>
          </a:bodyPr>
          <a:lstStyle/>
          <a:p>
            <a:pPr algn="l"/>
            <a:r>
              <a:rPr lang="en-US" sz="2000" dirty="0"/>
              <a:t>There are a huge number of both of clustering and cluster validation functions</a:t>
            </a:r>
          </a:p>
          <a:p>
            <a:pPr algn="l"/>
            <a:r>
              <a:rPr lang="en-US" sz="2000" dirty="0"/>
              <a:t>However, all are built up out of the basic measures relating to instance or cluster properties we have already reviewed:</a:t>
            </a:r>
          </a:p>
          <a:p>
            <a:pPr algn="l"/>
            <a:endParaRPr lang="en-US" sz="2000" dirty="0">
              <a:solidFill>
                <a:srgbClr val="000000"/>
              </a:solidFill>
            </a:endParaRPr>
          </a:p>
          <a:p>
            <a:pPr algn="l"/>
            <a:endParaRPr lang="en-US" sz="2000" dirty="0">
              <a:solidFill>
                <a:srgbClr val="000000"/>
              </a:solidFill>
            </a:endParaRPr>
          </a:p>
          <a:p>
            <a:pPr algn="l"/>
            <a:endParaRPr lang="en-US" sz="2000" dirty="0">
              <a:solidFill>
                <a:srgbClr val="000000"/>
              </a:solidFill>
            </a:endParaRPr>
          </a:p>
          <a:p>
            <a:pPr algn="l"/>
            <a:endParaRPr lang="en-US" sz="2000" dirty="0">
              <a:solidFill>
                <a:srgbClr val="000000"/>
              </a:solidFill>
            </a:endParaRPr>
          </a:p>
          <a:p>
            <a:pPr algn="l"/>
            <a:endParaRPr lang="en-US" sz="2000" dirty="0">
              <a:solidFill>
                <a:srgbClr val="000000"/>
              </a:solidFill>
            </a:endParaRPr>
          </a:p>
          <a:p>
            <a:pPr algn="l"/>
            <a:endParaRPr lang="en-US" sz="1600" dirty="0">
              <a:solidFill>
                <a:srgbClr val="000000"/>
              </a:solidFill>
            </a:endParaRPr>
          </a:p>
        </p:txBody>
      </p:sp>
      <p:pic>
        <p:nvPicPr>
          <p:cNvPr id="2" name="Picture 1" descr="instance_cluster_relationshi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15" y="4638792"/>
            <a:ext cx="11326368" cy="2147011"/>
          </a:xfrm>
          <a:prstGeom prst="rect">
            <a:avLst/>
          </a:prstGeom>
        </p:spPr>
      </p:pic>
      <p:sp>
        <p:nvSpPr>
          <p:cNvPr id="5" name="Text Placeholder 5">
            <a:extLst>
              <a:ext uri="{FF2B5EF4-FFF2-40B4-BE49-F238E27FC236}">
                <a16:creationId xmlns:a16="http://schemas.microsoft.com/office/drawing/2014/main" id="{CDF26D1F-85E4-BE4A-924F-C61FA51491FE}"/>
              </a:ext>
            </a:extLst>
          </p:cNvPr>
          <p:cNvSpPr txBox="1">
            <a:spLocks/>
          </p:cNvSpPr>
          <p:nvPr/>
        </p:nvSpPr>
        <p:spPr>
          <a:xfrm>
            <a:off x="759786" y="3455633"/>
            <a:ext cx="6055352" cy="1428186"/>
          </a:xfrm>
          <a:prstGeom prst="rect">
            <a:avLst/>
          </a:prstGeom>
        </p:spPr>
        <p:txBody>
          <a:bodyPr vert="horz" lIns="91440" tIns="45720" rIns="91440" bIns="45720" numCol="1"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929030" lvl="1" indent="-342900">
              <a:buFont typeface="Wingdings" pitchFamily="2" charset="2"/>
              <a:buChar char="§"/>
            </a:pPr>
            <a:r>
              <a:rPr lang="en-US" b="1" dirty="0"/>
              <a:t>Instance Properties</a:t>
            </a:r>
          </a:p>
          <a:p>
            <a:pPr marL="929030" lvl="1" indent="-342900">
              <a:buFont typeface="Wingdings" pitchFamily="2" charset="2"/>
              <a:buChar char="§"/>
            </a:pPr>
            <a:r>
              <a:rPr lang="en-US" b="1" dirty="0"/>
              <a:t>Cluster Properties</a:t>
            </a:r>
          </a:p>
          <a:p>
            <a:pPr marL="929030" lvl="1" indent="-342900">
              <a:buFont typeface="Wingdings" pitchFamily="2" charset="2"/>
              <a:buChar char="§"/>
            </a:pPr>
            <a:r>
              <a:rPr lang="en-US" b="1" dirty="0"/>
              <a:t>Instance – Instance Relationship Properties</a:t>
            </a:r>
          </a:p>
        </p:txBody>
      </p:sp>
      <p:sp>
        <p:nvSpPr>
          <p:cNvPr id="7" name="Text Placeholder 5">
            <a:extLst>
              <a:ext uri="{FF2B5EF4-FFF2-40B4-BE49-F238E27FC236}">
                <a16:creationId xmlns:a16="http://schemas.microsoft.com/office/drawing/2014/main" id="{DFDEFCAF-8FAC-0841-AE78-FAC40009FA3B}"/>
              </a:ext>
            </a:extLst>
          </p:cNvPr>
          <p:cNvSpPr txBox="1">
            <a:spLocks/>
          </p:cNvSpPr>
          <p:nvPr/>
        </p:nvSpPr>
        <p:spPr>
          <a:xfrm>
            <a:off x="4516125" y="3455633"/>
            <a:ext cx="6055352" cy="963646"/>
          </a:xfrm>
          <a:prstGeom prst="rect">
            <a:avLst/>
          </a:prstGeom>
        </p:spPr>
        <p:txBody>
          <a:bodyPr vert="horz" lIns="91440" tIns="45720" rIns="91440" bIns="45720" numCol="1"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929030" lvl="1" indent="-342900">
              <a:buFont typeface="Wingdings" pitchFamily="2" charset="2"/>
              <a:buChar char="§"/>
            </a:pPr>
            <a:r>
              <a:rPr lang="en-US" b="1" dirty="0"/>
              <a:t>Cluster –  Instance Relationship Properties</a:t>
            </a:r>
          </a:p>
          <a:p>
            <a:pPr marL="929030" lvl="1" indent="-342900">
              <a:buFont typeface="Wingdings" pitchFamily="2" charset="2"/>
              <a:buChar char="§"/>
            </a:pPr>
            <a:r>
              <a:rPr lang="en-US" b="1" dirty="0"/>
              <a:t>Cluster – Cluster Relationship Properties</a:t>
            </a:r>
          </a:p>
        </p:txBody>
      </p:sp>
    </p:spTree>
    <p:extLst>
      <p:ext uri="{BB962C8B-B14F-4D97-AF65-F5344CB8AC3E}">
        <p14:creationId xmlns:p14="http://schemas.microsoft.com/office/powerpoint/2010/main" val="250618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Three types of validation</a:t>
            </a:r>
          </a:p>
        </p:txBody>
      </p:sp>
      <p:sp>
        <p:nvSpPr>
          <p:cNvPr id="6" name="Text Placeholder 5"/>
          <p:cNvSpPr>
            <a:spLocks noGrp="1"/>
          </p:cNvSpPr>
          <p:nvPr>
            <p:ph idx="1"/>
          </p:nvPr>
        </p:nvSpPr>
        <p:spPr>
          <a:xfrm>
            <a:off x="581193" y="2180496"/>
            <a:ext cx="6576846" cy="4140767"/>
          </a:xfrm>
        </p:spPr>
        <p:txBody>
          <a:bodyPr/>
          <a:lstStyle/>
          <a:p>
            <a:pPr algn="just"/>
            <a:r>
              <a:rPr lang="en-US" b="1" dirty="0"/>
              <a:t>Internal Validation</a:t>
            </a:r>
            <a:r>
              <a:rPr lang="en-US" dirty="0"/>
              <a:t>: Based only on properties available within a single clustering result (note that this comprises multiple clusters)</a:t>
            </a:r>
          </a:p>
          <a:p>
            <a:pPr algn="just"/>
            <a:endParaRPr lang="en-US" sz="500" b="1" dirty="0"/>
          </a:p>
          <a:p>
            <a:pPr algn="just"/>
            <a:r>
              <a:rPr lang="en-US" b="1" dirty="0"/>
              <a:t>Relative Validation</a:t>
            </a:r>
            <a:r>
              <a:rPr lang="en-US" dirty="0"/>
              <a:t>: Comparison of one (entire) clustering result with another</a:t>
            </a:r>
          </a:p>
          <a:p>
            <a:pPr algn="just"/>
            <a:endParaRPr lang="en-US" sz="500" b="1" dirty="0"/>
          </a:p>
          <a:p>
            <a:pPr algn="just"/>
            <a:r>
              <a:rPr lang="en-US" b="1" dirty="0"/>
              <a:t>External Validation</a:t>
            </a:r>
            <a:r>
              <a:rPr lang="en-US" dirty="0"/>
              <a:t>: Comparison of a (single) clustering result with some external standard</a:t>
            </a:r>
          </a:p>
        </p:txBody>
      </p:sp>
      <p:pic>
        <p:nvPicPr>
          <p:cNvPr id="9" name="Picture 8" descr="relativevalidationsket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547" y="2275989"/>
            <a:ext cx="4226719" cy="1795063"/>
          </a:xfrm>
          <a:prstGeom prst="rect">
            <a:avLst/>
          </a:prstGeom>
        </p:spPr>
      </p:pic>
      <p:pic>
        <p:nvPicPr>
          <p:cNvPr id="10" name="Picture 9" descr="externalvalidationsket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0513" y="47815"/>
            <a:ext cx="4220789" cy="2371049"/>
          </a:xfrm>
          <a:prstGeom prst="rect">
            <a:avLst/>
          </a:prstGeom>
        </p:spPr>
      </p:pic>
      <p:pic>
        <p:nvPicPr>
          <p:cNvPr id="12" name="Picture 11" descr="internalvalidationsketc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7547" y="4208006"/>
            <a:ext cx="4146021" cy="2649994"/>
          </a:xfrm>
          <a:prstGeom prst="rect">
            <a:avLst/>
          </a:prstGeom>
        </p:spPr>
      </p:pic>
    </p:spTree>
    <p:extLst>
      <p:ext uri="{BB962C8B-B14F-4D97-AF65-F5344CB8AC3E}">
        <p14:creationId xmlns:p14="http://schemas.microsoft.com/office/powerpoint/2010/main" val="289151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Validity vs. Quality</a:t>
            </a:r>
          </a:p>
        </p:txBody>
      </p:sp>
      <p:sp>
        <p:nvSpPr>
          <p:cNvPr id="4" name="Text Placeholder 3"/>
          <p:cNvSpPr>
            <a:spLocks noGrp="1"/>
          </p:cNvSpPr>
          <p:nvPr>
            <p:ph idx="1"/>
          </p:nvPr>
        </p:nvSpPr>
        <p:spPr>
          <a:xfrm>
            <a:off x="5557838" y="2180496"/>
            <a:ext cx="6052969" cy="4140767"/>
          </a:xfrm>
        </p:spPr>
        <p:txBody>
          <a:bodyPr>
            <a:normAutofit lnSpcReduction="10000"/>
          </a:bodyPr>
          <a:lstStyle/>
          <a:p>
            <a:r>
              <a:rPr lang="en-US" sz="2200" dirty="0"/>
              <a:t>Context is very relevant to the quality of a given clustering, but what if we have no context?</a:t>
            </a:r>
          </a:p>
          <a:p>
            <a:endParaRPr lang="en-US" sz="500" dirty="0"/>
          </a:p>
          <a:p>
            <a:r>
              <a:rPr lang="en-US" sz="2200" dirty="0"/>
              <a:t>Is there a way to </a:t>
            </a:r>
            <a:r>
              <a:rPr lang="en-US" sz="2200" u="sng" dirty="0"/>
              <a:t>objectively measure </a:t>
            </a:r>
            <a:r>
              <a:rPr lang="en-US" sz="2200" dirty="0"/>
              <a:t>cluster quality without any specific context?</a:t>
            </a:r>
          </a:p>
          <a:p>
            <a:endParaRPr lang="en-US" sz="500" dirty="0"/>
          </a:p>
          <a:p>
            <a:r>
              <a:rPr lang="en-US" sz="2200" dirty="0"/>
              <a:t>The term ‘validity’ suggests there is a </a:t>
            </a:r>
            <a:r>
              <a:rPr lang="en-US" sz="2200" b="1" dirty="0"/>
              <a:t>correct</a:t>
            </a:r>
            <a:r>
              <a:rPr lang="en-US" sz="2200" dirty="0"/>
              <a:t> clustering, and all we need to do is see how close we are to that.</a:t>
            </a:r>
          </a:p>
          <a:p>
            <a:endParaRPr lang="en-US" sz="500" dirty="0"/>
          </a:p>
          <a:p>
            <a:r>
              <a:rPr lang="en-US" sz="2200" dirty="0"/>
              <a:t>Alternatively Lewis, Ackerman and de Sa (2012) use the term </a:t>
            </a:r>
            <a:r>
              <a:rPr lang="en-US" sz="2200" b="1" dirty="0"/>
              <a:t>Clustering Quality Measures </a:t>
            </a:r>
            <a:r>
              <a:rPr lang="en-US" sz="2200" dirty="0"/>
              <a:t>(CQM) instead</a:t>
            </a:r>
          </a:p>
        </p:txBody>
      </p:sp>
      <p:pic>
        <p:nvPicPr>
          <p:cNvPr id="5" name="Picture 4"/>
          <p:cNvPicPr>
            <a:picLocks noChangeAspect="1"/>
          </p:cNvPicPr>
          <p:nvPr/>
        </p:nvPicPr>
        <p:blipFill>
          <a:blip r:embed="rId2"/>
          <a:stretch>
            <a:fillRect/>
          </a:stretch>
        </p:blipFill>
        <p:spPr>
          <a:xfrm>
            <a:off x="304233" y="1922479"/>
            <a:ext cx="4880429" cy="4526598"/>
          </a:xfrm>
          <a:prstGeom prst="rect">
            <a:avLst/>
          </a:prstGeom>
        </p:spPr>
      </p:pic>
    </p:spTree>
    <p:extLst>
      <p:ext uri="{BB962C8B-B14F-4D97-AF65-F5344CB8AC3E}">
        <p14:creationId xmlns:p14="http://schemas.microsoft.com/office/powerpoint/2010/main" val="44692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Broad Goals</a:t>
            </a:r>
          </a:p>
        </p:txBody>
      </p:sp>
      <p:pic>
        <p:nvPicPr>
          <p:cNvPr id="5" name="Content Placeholder 4" descr="good_clustering_objectively.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4553" y="2088357"/>
            <a:ext cx="4106630" cy="4140200"/>
          </a:xfrm>
        </p:spPr>
      </p:pic>
      <p:sp>
        <p:nvSpPr>
          <p:cNvPr id="4" name="Text Placeholder 3"/>
          <p:cNvSpPr>
            <a:spLocks noGrp="1"/>
          </p:cNvSpPr>
          <p:nvPr>
            <p:ph type="body" sz="half" idx="4294967295"/>
          </p:nvPr>
        </p:nvSpPr>
        <p:spPr>
          <a:xfrm>
            <a:off x="581192" y="2088357"/>
            <a:ext cx="6762583" cy="4212431"/>
          </a:xfrm>
        </p:spPr>
        <p:txBody>
          <a:bodyPr>
            <a:noAutofit/>
          </a:bodyPr>
          <a:lstStyle/>
          <a:p>
            <a:r>
              <a:rPr lang="en-US" dirty="0"/>
              <a:t>Within clusters, everything is very similar. Between clusters, there is a lot of difference.</a:t>
            </a:r>
          </a:p>
          <a:p>
            <a:endParaRPr lang="en-US" sz="500" dirty="0"/>
          </a:p>
          <a:p>
            <a:r>
              <a:rPr lang="en-US" dirty="0"/>
              <a:t>The problem: there are many ways for clusters to deviate from this ideal.</a:t>
            </a:r>
          </a:p>
          <a:p>
            <a:pPr algn="just"/>
            <a:endParaRPr lang="en-US" sz="500" dirty="0"/>
          </a:p>
          <a:p>
            <a:pPr algn="just"/>
            <a:r>
              <a:rPr lang="en-US" dirty="0"/>
              <a:t>In specific clustering cases, how do we weigh the good aspects (e.g. high within cluster similarity) relative to the bad (e.g. low between cluster separation).</a:t>
            </a:r>
          </a:p>
          <a:p>
            <a:endParaRPr lang="en-US" sz="500" dirty="0"/>
          </a:p>
          <a:p>
            <a:r>
              <a:rPr lang="en-US" dirty="0"/>
              <a:t>Thus the large number of CQMs.</a:t>
            </a:r>
          </a:p>
        </p:txBody>
      </p:sp>
    </p:spTree>
    <p:extLst>
      <p:ext uri="{BB962C8B-B14F-4D97-AF65-F5344CB8AC3E}">
        <p14:creationId xmlns:p14="http://schemas.microsoft.com/office/powerpoint/2010/main" val="336897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Broad Goals</a:t>
            </a:r>
          </a:p>
        </p:txBody>
      </p:sp>
      <p:sp>
        <p:nvSpPr>
          <p:cNvPr id="4" name="Text Placeholder 3"/>
          <p:cNvSpPr>
            <a:spLocks noGrp="1"/>
          </p:cNvSpPr>
          <p:nvPr>
            <p:ph idx="1"/>
          </p:nvPr>
        </p:nvSpPr>
        <p:spPr>
          <a:xfrm>
            <a:off x="581192" y="2180496"/>
            <a:ext cx="6541127" cy="4140767"/>
          </a:xfrm>
        </p:spPr>
        <p:txBody>
          <a:bodyPr>
            <a:normAutofit/>
          </a:bodyPr>
          <a:lstStyle/>
          <a:p>
            <a:pPr algn="just"/>
            <a:r>
              <a:rPr lang="en-US" sz="2800" b="1" dirty="0"/>
              <a:t>Question:</a:t>
            </a:r>
            <a:r>
              <a:rPr lang="en-US" sz="2800" dirty="0"/>
              <a:t> is this trade-off (and the resulting CQMs) really context independent?</a:t>
            </a:r>
          </a:p>
          <a:p>
            <a:pPr algn="just"/>
            <a:endParaRPr lang="en-US" sz="500" dirty="0"/>
          </a:p>
          <a:p>
            <a:pPr algn="just"/>
            <a:r>
              <a:rPr lang="en-US" sz="2800" dirty="0"/>
              <a:t>Maybe different weightings are more relevant in different contexts?</a:t>
            </a:r>
          </a:p>
        </p:txBody>
      </p:sp>
      <p:pic>
        <p:nvPicPr>
          <p:cNvPr id="5" name="Content Placeholder 4" descr="good_clustering_objectively.png">
            <a:extLst>
              <a:ext uri="{FF2B5EF4-FFF2-40B4-BE49-F238E27FC236}">
                <a16:creationId xmlns:a16="http://schemas.microsoft.com/office/drawing/2014/main" id="{444AF531-FC43-FC4B-8B49-DE5964533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53" y="2088357"/>
            <a:ext cx="4106630" cy="4140200"/>
          </a:xfrm>
          <a:prstGeom prst="rect">
            <a:avLst/>
          </a:prstGeom>
        </p:spPr>
      </p:pic>
    </p:spTree>
    <p:extLst>
      <p:ext uri="{BB962C8B-B14F-4D97-AF65-F5344CB8AC3E}">
        <p14:creationId xmlns:p14="http://schemas.microsoft.com/office/powerpoint/2010/main" val="20750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BE94-8548-5546-A767-844C5ADC3165}"/>
              </a:ext>
            </a:extLst>
          </p:cNvPr>
          <p:cNvSpPr>
            <a:spLocks noGrp="1"/>
          </p:cNvSpPr>
          <p:nvPr>
            <p:ph type="title"/>
          </p:nvPr>
        </p:nvSpPr>
        <p:spPr/>
        <p:txBody>
          <a:bodyPr/>
          <a:lstStyle/>
          <a:p>
            <a:r>
              <a:rPr lang="en-CA" dirty="0"/>
              <a:t>Context</a:t>
            </a:r>
            <a:endParaRPr lang="en-US" dirty="0"/>
          </a:p>
        </p:txBody>
      </p:sp>
      <p:sp>
        <p:nvSpPr>
          <p:cNvPr id="3" name="Content Placeholder 2">
            <a:extLst>
              <a:ext uri="{FF2B5EF4-FFF2-40B4-BE49-F238E27FC236}">
                <a16:creationId xmlns:a16="http://schemas.microsoft.com/office/drawing/2014/main" id="{06176A37-43AF-0C46-ABC8-8BB98514EF0B}"/>
              </a:ext>
            </a:extLst>
          </p:cNvPr>
          <p:cNvSpPr>
            <a:spLocks noGrp="1"/>
          </p:cNvSpPr>
          <p:nvPr>
            <p:ph idx="1"/>
          </p:nvPr>
        </p:nvSpPr>
        <p:spPr/>
        <p:txBody>
          <a:bodyPr/>
          <a:lstStyle/>
          <a:p>
            <a:pPr algn="just">
              <a:lnSpc>
                <a:spcPct val="100000"/>
              </a:lnSpc>
            </a:pPr>
            <a:r>
              <a:rPr lang="en-CA" dirty="0">
                <a:latin typeface="Dagny OT" panose="020B0504020201020104" pitchFamily="34" charset="0"/>
              </a:rPr>
              <a:t>Chris </a:t>
            </a:r>
            <a:r>
              <a:rPr lang="en-CA" dirty="0" err="1">
                <a:latin typeface="Dagny OT" panose="020B0504020201020104" pitchFamily="34" charset="0"/>
              </a:rPr>
              <a:t>McKinlay</a:t>
            </a:r>
            <a:r>
              <a:rPr lang="en-CA" dirty="0">
                <a:latin typeface="Dagny OT" panose="020B0504020201020104" pitchFamily="34" charset="0"/>
              </a:rPr>
              <a:t>, a 35 year old UCLA Math PhD Student, was looking for a romantic partner online with little luck</a:t>
            </a:r>
          </a:p>
          <a:p>
            <a:pPr lvl="1" algn="just">
              <a:lnSpc>
                <a:spcPct val="100000"/>
              </a:lnSpc>
            </a:pPr>
            <a:r>
              <a:rPr lang="en-CA" i="1" dirty="0">
                <a:latin typeface="Dagny OT" panose="020B0504020201020104" pitchFamily="34" charset="0"/>
              </a:rPr>
              <a:t>OK Cupid</a:t>
            </a:r>
            <a:r>
              <a:rPr lang="en-CA" dirty="0">
                <a:latin typeface="Dagny OT" panose="020B0504020201020104" pitchFamily="34" charset="0"/>
              </a:rPr>
              <a:t> algorithms use only the questions that both potential matches decide to answer, and the questions he had chosen (more or less at random up to that point) were not popular</a:t>
            </a:r>
          </a:p>
          <a:p>
            <a:pPr lvl="1" algn="just">
              <a:lnSpc>
                <a:spcPct val="100000"/>
              </a:lnSpc>
            </a:pPr>
            <a:endParaRPr lang="en-CA" sz="1000" dirty="0">
              <a:latin typeface="Dagny OT" panose="020B0504020201020104" pitchFamily="34" charset="0"/>
            </a:endParaRPr>
          </a:p>
          <a:p>
            <a:pPr algn="just">
              <a:lnSpc>
                <a:spcPct val="100000"/>
              </a:lnSpc>
            </a:pPr>
            <a:r>
              <a:rPr lang="en-CA" dirty="0">
                <a:latin typeface="Dagny OT" panose="020B0504020201020104" pitchFamily="34" charset="0"/>
              </a:rPr>
              <a:t>Between June 2012 and December 2013, he </a:t>
            </a:r>
          </a:p>
          <a:p>
            <a:pPr lvl="1" algn="just">
              <a:lnSpc>
                <a:spcPct val="100000"/>
              </a:lnSpc>
            </a:pPr>
            <a:r>
              <a:rPr lang="en-CA" dirty="0">
                <a:latin typeface="Dagny OT" panose="020B0504020201020104" pitchFamily="34" charset="0"/>
              </a:rPr>
              <a:t>used statistical sampling to find questions which mattered to the kind of partner he had in mind; </a:t>
            </a:r>
          </a:p>
          <a:p>
            <a:pPr lvl="1" algn="just">
              <a:lnSpc>
                <a:spcPct val="100000"/>
              </a:lnSpc>
            </a:pPr>
            <a:r>
              <a:rPr lang="en-CA" dirty="0">
                <a:latin typeface="Dagny OT" panose="020B0504020201020104" pitchFamily="34" charset="0"/>
              </a:rPr>
              <a:t>constructed a new profile that answered only those questions; </a:t>
            </a:r>
          </a:p>
          <a:p>
            <a:pPr lvl="1" algn="just">
              <a:lnSpc>
                <a:spcPct val="100000"/>
              </a:lnSpc>
            </a:pPr>
            <a:r>
              <a:rPr lang="en-CA" dirty="0">
                <a:latin typeface="Dagny OT" panose="020B0504020201020104" pitchFamily="34" charset="0"/>
              </a:rPr>
              <a:t>matched only with women in LA who might be right for him.</a:t>
            </a:r>
          </a:p>
        </p:txBody>
      </p:sp>
    </p:spTree>
    <p:extLst>
      <p:ext uri="{BB962C8B-B14F-4D97-AF65-F5344CB8AC3E}">
        <p14:creationId xmlns:p14="http://schemas.microsoft.com/office/powerpoint/2010/main" val="322614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Silhouette Index</a:t>
            </a:r>
          </a:p>
        </p:txBody>
      </p:sp>
      <p:pic>
        <p:nvPicPr>
          <p:cNvPr id="8" name="Picture 7"/>
          <p:cNvPicPr>
            <a:picLocks noChangeAspect="1"/>
          </p:cNvPicPr>
          <p:nvPr/>
        </p:nvPicPr>
        <p:blipFill>
          <a:blip r:embed="rId3"/>
          <a:stretch>
            <a:fillRect/>
          </a:stretch>
        </p:blipFill>
        <p:spPr>
          <a:xfrm>
            <a:off x="249633" y="2486024"/>
            <a:ext cx="6102887" cy="3201715"/>
          </a:xfrm>
          <a:prstGeom prst="rect">
            <a:avLst/>
          </a:prstGeom>
        </p:spPr>
      </p:pic>
      <p:sp>
        <p:nvSpPr>
          <p:cNvPr id="7" name="Content Placeholder 2"/>
          <p:cNvSpPr txBox="1">
            <a:spLocks/>
          </p:cNvSpPr>
          <p:nvPr/>
        </p:nvSpPr>
        <p:spPr>
          <a:xfrm>
            <a:off x="249633" y="5970627"/>
            <a:ext cx="10151269" cy="551474"/>
          </a:xfrm>
          <a:prstGeom prst="rect">
            <a:avLst/>
          </a:prstGeom>
        </p:spPr>
        <p:txBody>
          <a:bodyPr lIns="117226" tIns="58613" rIns="117226" bIns="58613">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2400" dirty="0">
                <a:solidFill>
                  <a:schemeClr val="tx2"/>
                </a:solidFill>
                <a:latin typeface="Dagny OT"/>
                <a:cs typeface="Dagny OT"/>
              </a:rPr>
              <a:t>A strong internal validation metric that incorporates a number of measures.</a:t>
            </a:r>
          </a:p>
        </p:txBody>
      </p:sp>
      <p:pic>
        <p:nvPicPr>
          <p:cNvPr id="6" name="Picture 5">
            <a:extLst>
              <a:ext uri="{FF2B5EF4-FFF2-40B4-BE49-F238E27FC236}">
                <a16:creationId xmlns:a16="http://schemas.microsoft.com/office/drawing/2014/main" id="{B402ECD7-3CA2-8B4E-B12B-13EBF89DCE46}"/>
              </a:ext>
            </a:extLst>
          </p:cNvPr>
          <p:cNvPicPr>
            <a:picLocks noChangeAspect="1"/>
          </p:cNvPicPr>
          <p:nvPr/>
        </p:nvPicPr>
        <p:blipFill rotWithShape="1">
          <a:blip r:embed="rId4"/>
          <a:srcRect l="4705"/>
          <a:stretch/>
        </p:blipFill>
        <p:spPr>
          <a:xfrm>
            <a:off x="6422232" y="1735932"/>
            <a:ext cx="5642978" cy="4338501"/>
          </a:xfrm>
          <a:prstGeom prst="rect">
            <a:avLst/>
          </a:prstGeom>
        </p:spPr>
      </p:pic>
    </p:spTree>
    <p:extLst>
      <p:ext uri="{BB962C8B-B14F-4D97-AF65-F5344CB8AC3E}">
        <p14:creationId xmlns:p14="http://schemas.microsoft.com/office/powerpoint/2010/main" val="55323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Dunn’s Index</a:t>
            </a:r>
          </a:p>
        </p:txBody>
      </p:sp>
      <p:sp>
        <p:nvSpPr>
          <p:cNvPr id="4" name="Text Placeholder 3"/>
          <p:cNvSpPr>
            <a:spLocks noGrp="1"/>
          </p:cNvSpPr>
          <p:nvPr>
            <p:ph idx="1"/>
          </p:nvPr>
        </p:nvSpPr>
        <p:spPr>
          <a:xfrm>
            <a:off x="581192" y="2180496"/>
            <a:ext cx="6748295" cy="4140767"/>
          </a:xfrm>
        </p:spPr>
        <p:txBody>
          <a:bodyPr>
            <a:normAutofit lnSpcReduction="10000"/>
          </a:bodyPr>
          <a:lstStyle/>
          <a:p>
            <a:r>
              <a:rPr lang="en-US" dirty="0"/>
              <a:t>Within a cluster, the size of the cluster (e.g. greatest distance between points.</a:t>
            </a:r>
          </a:p>
          <a:p>
            <a:endParaRPr lang="en-US" sz="500" dirty="0"/>
          </a:p>
          <a:p>
            <a:r>
              <a:rPr lang="en-US" dirty="0"/>
              <a:t>Between two clusters, the distance between the clusters (e.g. minimum distance between points). </a:t>
            </a:r>
          </a:p>
          <a:p>
            <a:endParaRPr lang="en-US" sz="500" dirty="0"/>
          </a:p>
          <a:p>
            <a:r>
              <a:rPr lang="en-US" dirty="0"/>
              <a:t>Ratio: The minimum </a:t>
            </a:r>
            <a:r>
              <a:rPr lang="en-US" dirty="0" err="1"/>
              <a:t>intercluster</a:t>
            </a:r>
            <a:r>
              <a:rPr lang="en-US" dirty="0"/>
              <a:t> distance across all pairs of clusters / maximum </a:t>
            </a:r>
            <a:r>
              <a:rPr lang="en-US" dirty="0" err="1"/>
              <a:t>intracluster</a:t>
            </a:r>
            <a:r>
              <a:rPr lang="en-US" dirty="0"/>
              <a:t> distance across all clusters.</a:t>
            </a:r>
          </a:p>
          <a:p>
            <a:endParaRPr lang="en-US" sz="500" dirty="0"/>
          </a:p>
          <a:p>
            <a:r>
              <a:rPr lang="en-US" dirty="0"/>
              <a:t>A number of possible ways to define inter cluster distance and cluster size.</a:t>
            </a:r>
          </a:p>
        </p:txBody>
      </p:sp>
      <p:pic>
        <p:nvPicPr>
          <p:cNvPr id="6" name="Picture 5" descr="Dunnsindex_w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776" y="2458009"/>
            <a:ext cx="4491422" cy="1895394"/>
          </a:xfrm>
          <a:prstGeom prst="rect">
            <a:avLst/>
          </a:prstGeom>
        </p:spPr>
      </p:pic>
      <p:sp>
        <p:nvSpPr>
          <p:cNvPr id="7" name="TextBox 6"/>
          <p:cNvSpPr txBox="1"/>
          <p:nvPr/>
        </p:nvSpPr>
        <p:spPr>
          <a:xfrm>
            <a:off x="7236618" y="4353403"/>
            <a:ext cx="4664869" cy="1503365"/>
          </a:xfrm>
          <a:prstGeom prst="rect">
            <a:avLst/>
          </a:prstGeom>
          <a:noFill/>
        </p:spPr>
        <p:txBody>
          <a:bodyPr wrap="square" lIns="117226" tIns="58613" rIns="117226" bIns="58613" rtlCol="0">
            <a:spAutoFit/>
          </a:bodyPr>
          <a:lstStyle/>
          <a:p>
            <a:pPr algn="just"/>
            <a:r>
              <a:rPr lang="en-US" dirty="0">
                <a:solidFill>
                  <a:schemeClr val="tx2"/>
                </a:solidFill>
                <a:latin typeface="Dagny OT" panose="020B0504020201020104" pitchFamily="34" charset="77"/>
              </a:rPr>
              <a:t>Comparison with Silhouette Index: In a sense, a simpler measure. More of a whole cluster measure, rather than a point by point measure. Evaluates based on extremes (max, min).</a:t>
            </a:r>
          </a:p>
        </p:txBody>
      </p:sp>
    </p:spTree>
    <p:extLst>
      <p:ext uri="{BB962C8B-B14F-4D97-AF65-F5344CB8AC3E}">
        <p14:creationId xmlns:p14="http://schemas.microsoft.com/office/powerpoint/2010/main" val="181213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More is better (RELATIVE)?</a:t>
            </a:r>
          </a:p>
        </p:txBody>
      </p:sp>
      <p:sp>
        <p:nvSpPr>
          <p:cNvPr id="6" name="Text Placeholder 5"/>
          <p:cNvSpPr>
            <a:spLocks noGrp="1"/>
          </p:cNvSpPr>
          <p:nvPr>
            <p:ph idx="1"/>
          </p:nvPr>
        </p:nvSpPr>
        <p:spPr>
          <a:xfrm>
            <a:off x="581193" y="2180496"/>
            <a:ext cx="5446316" cy="4140767"/>
          </a:xfrm>
        </p:spPr>
        <p:txBody>
          <a:bodyPr/>
          <a:lstStyle/>
          <a:p>
            <a:pPr algn="just"/>
            <a:r>
              <a:rPr lang="en-US" dirty="0"/>
              <a:t>Getting a single validation measure for a single clustering is not that useful – could the results be better? Is this the best we can hope for?</a:t>
            </a:r>
          </a:p>
          <a:p>
            <a:pPr algn="just"/>
            <a:endParaRPr lang="en-US" sz="500" dirty="0"/>
          </a:p>
          <a:p>
            <a:pPr algn="just"/>
            <a:r>
              <a:rPr lang="en-US" dirty="0"/>
              <a:t>How about comparing results across runs or parameter settings?</a:t>
            </a:r>
          </a:p>
          <a:p>
            <a:pPr algn="just"/>
            <a:endParaRPr lang="en-US" sz="500" dirty="0"/>
          </a:p>
          <a:p>
            <a:pPr algn="just"/>
            <a:r>
              <a:rPr lang="en-US" dirty="0"/>
              <a:t>Main emphasis with relative validation is</a:t>
            </a:r>
            <a:r>
              <a:rPr lang="en-US" b="1" dirty="0"/>
              <a:t> </a:t>
            </a:r>
            <a:r>
              <a:rPr lang="en-US" dirty="0"/>
              <a:t>how</a:t>
            </a:r>
            <a:r>
              <a:rPr lang="en-US" b="1" dirty="0"/>
              <a:t> </a:t>
            </a:r>
            <a:r>
              <a:rPr lang="en-US" dirty="0"/>
              <a:t>to compare results of individual runs.</a:t>
            </a:r>
          </a:p>
        </p:txBody>
      </p:sp>
      <p:pic>
        <p:nvPicPr>
          <p:cNvPr id="7" name="Picture 6"/>
          <p:cNvPicPr>
            <a:picLocks noChangeAspect="1"/>
          </p:cNvPicPr>
          <p:nvPr/>
        </p:nvPicPr>
        <p:blipFill>
          <a:blip r:embed="rId2"/>
          <a:stretch>
            <a:fillRect/>
          </a:stretch>
        </p:blipFill>
        <p:spPr>
          <a:xfrm>
            <a:off x="6321402" y="600828"/>
            <a:ext cx="5446315" cy="5314958"/>
          </a:xfrm>
          <a:prstGeom prst="rect">
            <a:avLst/>
          </a:prstGeom>
        </p:spPr>
      </p:pic>
    </p:spTree>
    <p:extLst>
      <p:ext uri="{BB962C8B-B14F-4D97-AF65-F5344CB8AC3E}">
        <p14:creationId xmlns:p14="http://schemas.microsoft.com/office/powerpoint/2010/main" val="251562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Stability</a:t>
            </a:r>
          </a:p>
        </p:txBody>
      </p:sp>
      <p:sp>
        <p:nvSpPr>
          <p:cNvPr id="4" name="Text Placeholder 3"/>
          <p:cNvSpPr>
            <a:spLocks noGrp="1"/>
          </p:cNvSpPr>
          <p:nvPr>
            <p:ph idx="1"/>
          </p:nvPr>
        </p:nvSpPr>
        <p:spPr>
          <a:xfrm>
            <a:off x="581192" y="2180496"/>
            <a:ext cx="5591007" cy="4140767"/>
          </a:xfrm>
        </p:spPr>
        <p:txBody>
          <a:bodyPr/>
          <a:lstStyle/>
          <a:p>
            <a:r>
              <a:rPr lang="en-US" dirty="0"/>
              <a:t>Some options:</a:t>
            </a:r>
          </a:p>
          <a:p>
            <a:pPr lvl="1"/>
            <a:r>
              <a:rPr lang="en-US" dirty="0"/>
              <a:t>multiple datasets sampled from same source</a:t>
            </a:r>
          </a:p>
          <a:p>
            <a:pPr lvl="1"/>
            <a:r>
              <a:rPr lang="en-US" dirty="0"/>
              <a:t>different columns used to generate clusters (i.e. drop a different column each time)</a:t>
            </a:r>
          </a:p>
          <a:p>
            <a:endParaRPr lang="en-US" sz="500" dirty="0"/>
          </a:p>
          <a:p>
            <a:r>
              <a:rPr lang="en-US" dirty="0"/>
              <a:t>Similarity of results is measured.</a:t>
            </a:r>
          </a:p>
          <a:p>
            <a:endParaRPr lang="en-US" sz="500" dirty="0"/>
          </a:p>
          <a:p>
            <a:r>
              <a:rPr lang="en-US" dirty="0"/>
              <a:t>If results are not stable across </a:t>
            </a:r>
            <a:r>
              <a:rPr lang="en-US" dirty="0" err="1"/>
              <a:t>clusterings</a:t>
            </a:r>
            <a:r>
              <a:rPr lang="en-US" dirty="0"/>
              <a:t>, further investigation required.</a:t>
            </a:r>
          </a:p>
        </p:txBody>
      </p:sp>
      <p:pic>
        <p:nvPicPr>
          <p:cNvPr id="6" name="Picture 5" descr="stability.png"/>
          <p:cNvPicPr>
            <a:picLocks noChangeAspect="1"/>
          </p:cNvPicPr>
          <p:nvPr/>
        </p:nvPicPr>
        <p:blipFill rotWithShape="1">
          <a:blip r:embed="rId2">
            <a:extLst>
              <a:ext uri="{28A0092B-C50C-407E-A947-70E740481C1C}">
                <a14:useLocalDpi xmlns:a14="http://schemas.microsoft.com/office/drawing/2010/main" val="0"/>
              </a:ext>
            </a:extLst>
          </a:blip>
          <a:srcRect l="953" r="5401"/>
          <a:stretch/>
        </p:blipFill>
        <p:spPr>
          <a:xfrm>
            <a:off x="6257925" y="590622"/>
            <a:ext cx="5728286" cy="5565222"/>
          </a:xfrm>
          <a:prstGeom prst="rect">
            <a:avLst/>
          </a:prstGeom>
        </p:spPr>
      </p:pic>
    </p:spTree>
    <p:extLst>
      <p:ext uri="{BB962C8B-B14F-4D97-AF65-F5344CB8AC3E}">
        <p14:creationId xmlns:p14="http://schemas.microsoft.com/office/powerpoint/2010/main" val="132480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 to Context (EXTERNAL)</a:t>
            </a:r>
          </a:p>
        </p:txBody>
      </p:sp>
      <p:sp>
        <p:nvSpPr>
          <p:cNvPr id="6" name="Text Placeholder 5"/>
          <p:cNvSpPr>
            <a:spLocks noGrp="1"/>
          </p:cNvSpPr>
          <p:nvPr>
            <p:ph idx="1"/>
          </p:nvPr>
        </p:nvSpPr>
        <p:spPr>
          <a:xfrm>
            <a:off x="581193" y="2180496"/>
            <a:ext cx="7219782" cy="4140767"/>
          </a:xfrm>
        </p:spPr>
        <p:txBody>
          <a:bodyPr/>
          <a:lstStyle/>
          <a:p>
            <a:r>
              <a:rPr lang="en-US" dirty="0"/>
              <a:t>Brings in outside information to evaluate the clusters.</a:t>
            </a:r>
          </a:p>
          <a:p>
            <a:endParaRPr lang="en-US" sz="500" dirty="0"/>
          </a:p>
          <a:p>
            <a:r>
              <a:rPr lang="en-US" dirty="0"/>
              <a:t>Outside information is typically the ‘correct’ class.</a:t>
            </a:r>
          </a:p>
          <a:p>
            <a:endParaRPr lang="en-US" sz="500" dirty="0"/>
          </a:p>
          <a:p>
            <a:r>
              <a:rPr lang="en-US" dirty="0"/>
              <a:t>How is this different from classification then?</a:t>
            </a:r>
          </a:p>
          <a:p>
            <a:endParaRPr lang="en-US" sz="500" dirty="0"/>
          </a:p>
          <a:p>
            <a:r>
              <a:rPr lang="en-US" dirty="0"/>
              <a:t>Often used to build confidence in the overall approach, based on preliminary or sample results.</a:t>
            </a:r>
            <a:endParaRPr lang="en-US" u="sng" dirty="0"/>
          </a:p>
        </p:txBody>
      </p:sp>
      <p:pic>
        <p:nvPicPr>
          <p:cNvPr id="8" name="Picture 7"/>
          <p:cNvPicPr>
            <a:picLocks noChangeAspect="1"/>
          </p:cNvPicPr>
          <p:nvPr/>
        </p:nvPicPr>
        <p:blipFill>
          <a:blip r:embed="rId2"/>
          <a:stretch>
            <a:fillRect/>
          </a:stretch>
        </p:blipFill>
        <p:spPr>
          <a:xfrm>
            <a:off x="7966492" y="608040"/>
            <a:ext cx="3858383" cy="5547804"/>
          </a:xfrm>
          <a:prstGeom prst="rect">
            <a:avLst/>
          </a:prstGeom>
        </p:spPr>
      </p:pic>
    </p:spTree>
    <p:extLst>
      <p:ext uri="{BB962C8B-B14F-4D97-AF65-F5344CB8AC3E}">
        <p14:creationId xmlns:p14="http://schemas.microsoft.com/office/powerpoint/2010/main" val="338729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Purity (EXTERNAL)</a:t>
            </a:r>
          </a:p>
        </p:txBody>
      </p:sp>
      <p:sp>
        <p:nvSpPr>
          <p:cNvPr id="4" name="Text Placeholder 3"/>
          <p:cNvSpPr>
            <a:spLocks noGrp="1"/>
          </p:cNvSpPr>
          <p:nvPr>
            <p:ph idx="1"/>
          </p:nvPr>
        </p:nvSpPr>
        <p:spPr>
          <a:xfrm>
            <a:off x="581192" y="2180496"/>
            <a:ext cx="4898063" cy="4140767"/>
          </a:xfrm>
        </p:spPr>
        <p:txBody>
          <a:bodyPr/>
          <a:lstStyle/>
          <a:p>
            <a:pPr algn="just"/>
            <a:r>
              <a:rPr lang="en-US" dirty="0"/>
              <a:t>For this metric each cluster is assigned to the class which is most frequent in the cluster.</a:t>
            </a:r>
          </a:p>
          <a:p>
            <a:pPr algn="just"/>
            <a:endParaRPr lang="en-US" sz="500" dirty="0"/>
          </a:p>
          <a:p>
            <a:pPr algn="just"/>
            <a:r>
              <a:rPr lang="en-US" dirty="0"/>
              <a:t>To calculate the purity: number of correctly assigned points / number of points in the cluster.</a:t>
            </a:r>
          </a:p>
          <a:p>
            <a:pPr algn="just"/>
            <a:endParaRPr lang="en-US" sz="500" dirty="0"/>
          </a:p>
          <a:p>
            <a:pPr algn="just"/>
            <a:r>
              <a:rPr lang="en-US" dirty="0"/>
              <a:t>Some other options: precision, recall.</a:t>
            </a:r>
          </a:p>
        </p:txBody>
      </p:sp>
      <p:pic>
        <p:nvPicPr>
          <p:cNvPr id="5" name="Picture 4"/>
          <p:cNvPicPr>
            <a:picLocks noChangeAspect="1"/>
          </p:cNvPicPr>
          <p:nvPr/>
        </p:nvPicPr>
        <p:blipFill>
          <a:blip r:embed="rId2"/>
          <a:stretch>
            <a:fillRect/>
          </a:stretch>
        </p:blipFill>
        <p:spPr>
          <a:xfrm>
            <a:off x="5557195" y="600117"/>
            <a:ext cx="6300408" cy="5657765"/>
          </a:xfrm>
          <a:prstGeom prst="rect">
            <a:avLst/>
          </a:prstGeom>
        </p:spPr>
      </p:pic>
    </p:spTree>
    <p:extLst>
      <p:ext uri="{BB962C8B-B14F-4D97-AF65-F5344CB8AC3E}">
        <p14:creationId xmlns:p14="http://schemas.microsoft.com/office/powerpoint/2010/main" val="187422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32D17C-4F84-F640-8917-4AD77F1FD317}"/>
              </a:ext>
            </a:extLst>
          </p:cNvPr>
          <p:cNvSpPr/>
          <p:nvPr/>
        </p:nvSpPr>
        <p:spPr>
          <a:xfrm>
            <a:off x="6096000" y="593887"/>
            <a:ext cx="5884069" cy="1499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a:t>Try and Try Again</a:t>
            </a:r>
          </a:p>
        </p:txBody>
      </p:sp>
      <p:sp>
        <p:nvSpPr>
          <p:cNvPr id="8" name="Rectangle 7">
            <a:extLst>
              <a:ext uri="{FF2B5EF4-FFF2-40B4-BE49-F238E27FC236}">
                <a16:creationId xmlns:a16="http://schemas.microsoft.com/office/drawing/2014/main" id="{E137B2CB-DD2A-B147-AECE-05C8FFD79A4D}"/>
              </a:ext>
            </a:extLst>
          </p:cNvPr>
          <p:cNvSpPr/>
          <p:nvPr/>
        </p:nvSpPr>
        <p:spPr>
          <a:xfrm>
            <a:off x="5479258" y="164306"/>
            <a:ext cx="6679407" cy="17716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DDBEA81-C134-6E4E-AB29-A1225741F1B9}"/>
              </a:ext>
            </a:extLst>
          </p:cNvPr>
          <p:cNvPicPr>
            <a:picLocks noChangeAspect="1"/>
          </p:cNvPicPr>
          <p:nvPr/>
        </p:nvPicPr>
        <p:blipFill rotWithShape="1">
          <a:blip r:embed="rId2"/>
          <a:srcRect l="5597" r="5433"/>
          <a:stretch/>
        </p:blipFill>
        <p:spPr>
          <a:xfrm>
            <a:off x="5474718" y="702156"/>
            <a:ext cx="6512496" cy="5492588"/>
          </a:xfrm>
          <a:prstGeom prst="rect">
            <a:avLst/>
          </a:prstGeom>
        </p:spPr>
      </p:pic>
      <p:sp>
        <p:nvSpPr>
          <p:cNvPr id="6" name="Text Placeholder 5"/>
          <p:cNvSpPr>
            <a:spLocks noGrp="1"/>
          </p:cNvSpPr>
          <p:nvPr>
            <p:ph idx="1"/>
          </p:nvPr>
        </p:nvSpPr>
        <p:spPr>
          <a:xfrm>
            <a:off x="581192" y="2180496"/>
            <a:ext cx="5819608" cy="4140767"/>
          </a:xfrm>
        </p:spPr>
        <p:txBody>
          <a:bodyPr>
            <a:normAutofit lnSpcReduction="10000"/>
          </a:bodyPr>
          <a:lstStyle/>
          <a:p>
            <a:r>
              <a:rPr lang="en-US" dirty="0"/>
              <a:t>Diversity in clustering validation techniques.</a:t>
            </a:r>
          </a:p>
          <a:p>
            <a:endParaRPr lang="en-US" sz="500" dirty="0"/>
          </a:p>
          <a:p>
            <a:r>
              <a:rPr lang="en-US" dirty="0"/>
              <a:t>Be aware of the types of validation, and variations within types.</a:t>
            </a:r>
          </a:p>
          <a:p>
            <a:endParaRPr lang="en-US" sz="500" dirty="0"/>
          </a:p>
          <a:p>
            <a:r>
              <a:rPr lang="en-US" dirty="0"/>
              <a:t>Seek agreement across techniques.</a:t>
            </a:r>
          </a:p>
          <a:p>
            <a:endParaRPr lang="en-US" sz="500" dirty="0"/>
          </a:p>
          <a:p>
            <a:r>
              <a:rPr lang="en-US" dirty="0"/>
              <a:t>There are many ways for a clustering to be ‘ok’ – you need to decide what is important and what can be ignored.</a:t>
            </a:r>
          </a:p>
          <a:p>
            <a:endParaRPr lang="en-US" sz="500" dirty="0"/>
          </a:p>
          <a:p>
            <a:r>
              <a:rPr lang="en-US" dirty="0"/>
              <a:t>A lot depends on </a:t>
            </a:r>
            <a:r>
              <a:rPr lang="en-US" b="1" dirty="0"/>
              <a:t>context</a:t>
            </a:r>
            <a:r>
              <a:rPr lang="en-US" dirty="0"/>
              <a:t>.</a:t>
            </a:r>
          </a:p>
        </p:txBody>
      </p:sp>
    </p:spTree>
    <p:extLst>
      <p:ext uri="{BB962C8B-B14F-4D97-AF65-F5344CB8AC3E}">
        <p14:creationId xmlns:p14="http://schemas.microsoft.com/office/powerpoint/2010/main" val="91698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Notes</a:t>
            </a:r>
          </a:p>
        </p:txBody>
      </p:sp>
      <p:sp>
        <p:nvSpPr>
          <p:cNvPr id="3" name="Text Placeholder 2"/>
          <p:cNvSpPr>
            <a:spLocks noGrp="1"/>
          </p:cNvSpPr>
          <p:nvPr>
            <p:ph type="body" idx="1"/>
          </p:nvPr>
        </p:nvSpPr>
        <p:spPr/>
        <p:txBody>
          <a:bodyPr>
            <a:normAutofit/>
          </a:bodyPr>
          <a:lstStyle/>
          <a:p>
            <a:r>
              <a:rPr lang="en-CA" dirty="0"/>
              <a:t>CLUSTERING</a:t>
            </a:r>
            <a:endParaRPr lang="en-US" dirty="0">
              <a:latin typeface="Helvetica Light" charset="0"/>
              <a:ea typeface="Helvetica Light" charset="0"/>
              <a:cs typeface="Helvetica Light" charset="0"/>
            </a:endParaRPr>
          </a:p>
        </p:txBody>
      </p:sp>
      <p:sp>
        <p:nvSpPr>
          <p:cNvPr id="4" name="Rectangle 3">
            <a:extLst>
              <a:ext uri="{FF2B5EF4-FFF2-40B4-BE49-F238E27FC236}">
                <a16:creationId xmlns:a16="http://schemas.microsoft.com/office/drawing/2014/main" id="{03836C39-FA96-C045-9840-ACADFFE81053}"/>
              </a:ext>
            </a:extLst>
          </p:cNvPr>
          <p:cNvSpPr/>
          <p:nvPr/>
        </p:nvSpPr>
        <p:spPr>
          <a:xfrm>
            <a:off x="870346" y="5531144"/>
            <a:ext cx="10451306" cy="584775"/>
          </a:xfrm>
          <a:prstGeom prst="rect">
            <a:avLst/>
          </a:prstGeom>
        </p:spPr>
        <p:txBody>
          <a:bodyPr wrap="square">
            <a:spAutoFit/>
          </a:bodyPr>
          <a:lstStyle/>
          <a:p>
            <a:pPr algn="ctr"/>
            <a:r>
              <a:rPr lang="en-CA" dirty="0">
                <a:solidFill>
                  <a:schemeClr val="bg1"/>
                </a:solidFill>
                <a:latin typeface="Dagny OT" panose="020B0504020201020104" pitchFamily="34" charset="0"/>
              </a:rPr>
              <a:t>“Woes clusters. Rare are solitary woes; they love a train, they tread each other’s heel”</a:t>
            </a:r>
          </a:p>
          <a:p>
            <a:pPr algn="r" fontAlgn="base"/>
            <a:r>
              <a:rPr lang="en-CA" sz="1400" dirty="0">
                <a:solidFill>
                  <a:schemeClr val="bg1"/>
                </a:solidFill>
                <a:latin typeface="Dagny OT" panose="020B0504020201020104" pitchFamily="34" charset="0"/>
                <a:cs typeface="Helvetica" panose="020B0604020202020204" pitchFamily="34" charset="0"/>
              </a:rPr>
              <a:t>(Edward Young) </a:t>
            </a:r>
          </a:p>
        </p:txBody>
      </p:sp>
    </p:spTree>
    <p:extLst>
      <p:ext uri="{BB962C8B-B14F-4D97-AF65-F5344CB8AC3E}">
        <p14:creationId xmlns:p14="http://schemas.microsoft.com/office/powerpoint/2010/main" val="142700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Challenges</a:t>
            </a:r>
            <a:endParaRPr lang="en-US" sz="2000" dirty="0"/>
          </a:p>
        </p:txBody>
      </p:sp>
      <p:sp>
        <p:nvSpPr>
          <p:cNvPr id="7" name="Content Placeholder 2"/>
          <p:cNvSpPr>
            <a:spLocks noGrp="1"/>
          </p:cNvSpPr>
          <p:nvPr>
            <p:ph idx="1"/>
          </p:nvPr>
        </p:nvSpPr>
        <p:spPr/>
        <p:txBody>
          <a:bodyPr/>
          <a:lstStyle/>
          <a:p>
            <a:pPr marL="0" indent="0" algn="l">
              <a:lnSpc>
                <a:spcPct val="100000"/>
              </a:lnSpc>
              <a:buSzPct val="100000"/>
              <a:buNone/>
            </a:pPr>
            <a:r>
              <a:rPr lang="en-US" b="1" dirty="0">
                <a:latin typeface="Dagny OT" panose="020B0504020201020104" pitchFamily="34" charset="0"/>
              </a:rPr>
              <a:t>Automation</a:t>
            </a:r>
            <a:br>
              <a:rPr lang="en-US" dirty="0">
                <a:latin typeface="Dagny OT" panose="020B0504020201020104" pitchFamily="34" charset="0"/>
              </a:rPr>
            </a:br>
            <a:r>
              <a:rPr lang="en-US" sz="2400" dirty="0">
                <a:latin typeface="Dagny OT" panose="020B0504020201020104" pitchFamily="34" charset="0"/>
              </a:rPr>
              <a:t>relatively intuitive for humans, but harder for machines</a:t>
            </a:r>
          </a:p>
          <a:p>
            <a:pPr marL="0" indent="0" algn="l">
              <a:lnSpc>
                <a:spcPct val="100000"/>
              </a:lnSpc>
              <a:buSzPct val="100000"/>
              <a:buNone/>
            </a:pPr>
            <a:endParaRPr lang="en-US" sz="100"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Lack of a clear-cut definition</a:t>
            </a:r>
            <a:br>
              <a:rPr lang="en-US" b="1" dirty="0">
                <a:latin typeface="Dagny OT" panose="020B0504020201020104" pitchFamily="34" charset="0"/>
              </a:rPr>
            </a:br>
            <a:r>
              <a:rPr lang="en-US" sz="2400" dirty="0">
                <a:latin typeface="Dagny OT" panose="020B0504020201020104" pitchFamily="34" charset="0"/>
              </a:rPr>
              <a:t>no universal agreement as to what constitutes a cluster</a:t>
            </a:r>
          </a:p>
          <a:p>
            <a:pPr marL="0" indent="0">
              <a:lnSpc>
                <a:spcPct val="100000"/>
              </a:lnSpc>
              <a:buSzPct val="100000"/>
              <a:buNone/>
            </a:pPr>
            <a:endParaRPr lang="en-US" sz="100"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Lack of repeatability</a:t>
            </a:r>
            <a:br>
              <a:rPr lang="en-US" dirty="0">
                <a:latin typeface="Dagny OT" panose="020B0504020201020104" pitchFamily="34" charset="0"/>
              </a:rPr>
            </a:br>
            <a:r>
              <a:rPr lang="en-US" sz="2400" dirty="0">
                <a:latin typeface="Dagny OT" panose="020B0504020201020104" pitchFamily="34" charset="0"/>
              </a:rPr>
              <a:t>non-deterministic: the same algorithm, applied twice to the same dataset can discover completely different clusters</a:t>
            </a:r>
          </a:p>
          <a:p>
            <a:pPr marL="0" indent="0" algn="l">
              <a:lnSpc>
                <a:spcPct val="100000"/>
              </a:lnSpc>
              <a:buSzPct val="100000"/>
              <a:buNone/>
            </a:pPr>
            <a:endParaRPr lang="en-US" sz="100" b="1"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Number of clusters</a:t>
            </a:r>
            <a:br>
              <a:rPr lang="en-US" b="1" dirty="0">
                <a:latin typeface="Dagny OT" panose="020B0504020201020104" pitchFamily="34" charset="0"/>
              </a:rPr>
            </a:br>
            <a:r>
              <a:rPr lang="en-US" sz="2400" dirty="0">
                <a:latin typeface="Dagny OT" panose="020B0504020201020104" pitchFamily="34" charset="0"/>
              </a:rPr>
              <a:t>optimal number of clusters difficult to determine</a:t>
            </a:r>
          </a:p>
        </p:txBody>
      </p:sp>
    </p:spTree>
    <p:extLst>
      <p:ext uri="{BB962C8B-B14F-4D97-AF65-F5344CB8AC3E}">
        <p14:creationId xmlns:p14="http://schemas.microsoft.com/office/powerpoint/2010/main" val="49914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Tree>
    <p:extLst>
      <p:ext uri="{BB962C8B-B14F-4D97-AF65-F5344CB8AC3E}">
        <p14:creationId xmlns:p14="http://schemas.microsoft.com/office/powerpoint/2010/main" val="111599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DD54-6410-7747-8F2A-4D2A1FC5473A}"/>
              </a:ext>
            </a:extLst>
          </p:cNvPr>
          <p:cNvSpPr>
            <a:spLocks noGrp="1"/>
          </p:cNvSpPr>
          <p:nvPr>
            <p:ph type="title"/>
          </p:nvPr>
        </p:nvSpPr>
        <p:spPr/>
        <p:txBody>
          <a:bodyPr/>
          <a:lstStyle/>
          <a:p>
            <a:r>
              <a:rPr lang="en-CA" dirty="0"/>
              <a:t>Process</a:t>
            </a:r>
            <a:endParaRPr lang="en-US" dirty="0"/>
          </a:p>
        </p:txBody>
      </p:sp>
      <p:sp>
        <p:nvSpPr>
          <p:cNvPr id="3" name="Content Placeholder 2">
            <a:extLst>
              <a:ext uri="{FF2B5EF4-FFF2-40B4-BE49-F238E27FC236}">
                <a16:creationId xmlns:a16="http://schemas.microsoft.com/office/drawing/2014/main" id="{8AF21653-D6BF-1348-953E-E1E244C1D5A8}"/>
              </a:ext>
            </a:extLst>
          </p:cNvPr>
          <p:cNvSpPr>
            <a:spLocks noGrp="1"/>
          </p:cNvSpPr>
          <p:nvPr>
            <p:ph idx="1"/>
          </p:nvPr>
        </p:nvSpPr>
        <p:spPr/>
        <p:txBody>
          <a:bodyPr/>
          <a:lstStyle/>
          <a:p>
            <a:pPr algn="just">
              <a:lnSpc>
                <a:spcPct val="100000"/>
              </a:lnSpc>
            </a:pPr>
            <a:r>
              <a:rPr lang="en-CA" dirty="0"/>
              <a:t>This story provides a </a:t>
            </a:r>
            <a:r>
              <a:rPr lang="en-CA" dirty="0">
                <a:latin typeface="Dagny OT" panose="020B0504020201020104" pitchFamily="34" charset="0"/>
              </a:rPr>
              <a:t>great</a:t>
            </a:r>
            <a:r>
              <a:rPr lang="en-CA" dirty="0"/>
              <a:t> example of the data mining process, from start to finish:</a:t>
            </a:r>
          </a:p>
          <a:p>
            <a:pPr marL="1200150" lvl="1" indent="-514350">
              <a:lnSpc>
                <a:spcPct val="100000"/>
              </a:lnSpc>
              <a:buFont typeface="+mj-lt"/>
              <a:buAutoNum type="arabicPeriod"/>
            </a:pPr>
            <a:r>
              <a:rPr lang="en-CA" b="1" dirty="0">
                <a:latin typeface="Helvetica" pitchFamily="2" charset="0"/>
              </a:rPr>
              <a:t>Collect</a:t>
            </a:r>
            <a:r>
              <a:rPr lang="en-CA" dirty="0"/>
              <a:t> data</a:t>
            </a:r>
            <a:endParaRPr lang="en-CA" sz="1000" dirty="0"/>
          </a:p>
          <a:p>
            <a:pPr marL="1200150" lvl="1" indent="-514350">
              <a:lnSpc>
                <a:spcPct val="100000"/>
              </a:lnSpc>
              <a:buFont typeface="+mj-lt"/>
              <a:buAutoNum type="arabicPeriod"/>
            </a:pPr>
            <a:r>
              <a:rPr lang="en-CA" dirty="0"/>
              <a:t>Collect </a:t>
            </a:r>
            <a:r>
              <a:rPr lang="en-CA" b="1" dirty="0">
                <a:latin typeface="Helvetica" pitchFamily="2" charset="0"/>
              </a:rPr>
              <a:t>more</a:t>
            </a:r>
            <a:r>
              <a:rPr lang="en-CA" dirty="0"/>
              <a:t> and </a:t>
            </a:r>
            <a:r>
              <a:rPr lang="en-CA" b="1" dirty="0">
                <a:latin typeface="Helvetica" pitchFamily="2" charset="0"/>
              </a:rPr>
              <a:t>slightly better </a:t>
            </a:r>
            <a:r>
              <a:rPr lang="en-CA" dirty="0"/>
              <a:t>and </a:t>
            </a:r>
            <a:r>
              <a:rPr lang="en-CA" b="1" dirty="0">
                <a:latin typeface="Helvetica" pitchFamily="2" charset="0"/>
              </a:rPr>
              <a:t>different</a:t>
            </a:r>
            <a:r>
              <a:rPr lang="en-CA" dirty="0"/>
              <a:t> data</a:t>
            </a:r>
            <a:endParaRPr lang="en-CA" sz="1000" dirty="0"/>
          </a:p>
          <a:p>
            <a:pPr marL="1200150" lvl="1" indent="-514350">
              <a:lnSpc>
                <a:spcPct val="100000"/>
              </a:lnSpc>
              <a:buFont typeface="+mj-lt"/>
              <a:buAutoNum type="arabicPeriod"/>
            </a:pPr>
            <a:r>
              <a:rPr lang="en-CA" dirty="0"/>
              <a:t>Collect </a:t>
            </a:r>
            <a:r>
              <a:rPr lang="en-CA" b="1" dirty="0">
                <a:latin typeface="Helvetica" pitchFamily="2" charset="0"/>
              </a:rPr>
              <a:t>still more </a:t>
            </a:r>
            <a:r>
              <a:rPr lang="en-CA" dirty="0"/>
              <a:t>data</a:t>
            </a:r>
            <a:endParaRPr lang="en-CA" sz="1000" dirty="0"/>
          </a:p>
          <a:p>
            <a:pPr marL="1200150" lvl="1" indent="-514350">
              <a:lnSpc>
                <a:spcPct val="100000"/>
              </a:lnSpc>
              <a:buFont typeface="+mj-lt"/>
              <a:buAutoNum type="arabicPeriod"/>
            </a:pPr>
            <a:r>
              <a:rPr lang="en-CA" dirty="0"/>
              <a:t>Figure out a data mining technique that would be </a:t>
            </a:r>
            <a:r>
              <a:rPr lang="en-CA" b="1" dirty="0">
                <a:latin typeface="Helvetica" pitchFamily="2" charset="0"/>
              </a:rPr>
              <a:t>relevant</a:t>
            </a:r>
            <a:r>
              <a:rPr lang="en-CA" dirty="0"/>
              <a:t> to what he wanted to know (clustering)</a:t>
            </a:r>
            <a:endParaRPr lang="en-CA" sz="1000" dirty="0"/>
          </a:p>
          <a:p>
            <a:pPr marL="1200150" lvl="1" indent="-514350">
              <a:lnSpc>
                <a:spcPct val="100000"/>
              </a:lnSpc>
              <a:buFont typeface="+mj-lt"/>
              <a:buAutoNum type="arabicPeriod"/>
            </a:pPr>
            <a:r>
              <a:rPr lang="en-CA" b="1" dirty="0">
                <a:latin typeface="Helvetica" pitchFamily="2" charset="0"/>
              </a:rPr>
              <a:t>Validate</a:t>
            </a:r>
            <a:r>
              <a:rPr lang="en-CA" dirty="0"/>
              <a:t> the results of the analysis</a:t>
            </a:r>
          </a:p>
        </p:txBody>
      </p:sp>
    </p:spTree>
    <p:extLst>
      <p:ext uri="{BB962C8B-B14F-4D97-AF65-F5344CB8AC3E}">
        <p14:creationId xmlns:p14="http://schemas.microsoft.com/office/powerpoint/2010/main" val="218919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4" name="Rectangle 3"/>
          <p:cNvSpPr/>
          <p:nvPr/>
        </p:nvSpPr>
        <p:spPr>
          <a:xfrm>
            <a:off x="6639372" y="3877524"/>
            <a:ext cx="895966" cy="13214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 name="Rectangle 13"/>
          <p:cNvSpPr/>
          <p:nvPr/>
        </p:nvSpPr>
        <p:spPr>
          <a:xfrm>
            <a:off x="4816359" y="3790714"/>
            <a:ext cx="684836" cy="6542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Rectangle 14"/>
          <p:cNvSpPr/>
          <p:nvPr/>
        </p:nvSpPr>
        <p:spPr>
          <a:xfrm>
            <a:off x="5943709" y="2557220"/>
            <a:ext cx="895966" cy="9241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15535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15" name="Rectangle 14"/>
          <p:cNvSpPr/>
          <p:nvPr/>
        </p:nvSpPr>
        <p:spPr>
          <a:xfrm>
            <a:off x="6749621" y="1070663"/>
            <a:ext cx="895966" cy="155721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Tree>
    <p:extLst>
      <p:ext uri="{BB962C8B-B14F-4D97-AF65-F5344CB8AC3E}">
        <p14:creationId xmlns:p14="http://schemas.microsoft.com/office/powerpoint/2010/main" val="412691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66931" y="844872"/>
            <a:ext cx="5658138" cy="5168257"/>
          </a:xfrm>
          <a:prstGeom prst="rect">
            <a:avLst/>
          </a:prstGeom>
        </p:spPr>
      </p:pic>
    </p:spTree>
    <p:extLst>
      <p:ext uri="{BB962C8B-B14F-4D97-AF65-F5344CB8AC3E}">
        <p14:creationId xmlns:p14="http://schemas.microsoft.com/office/powerpoint/2010/main" val="276394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Challenges</a:t>
            </a:r>
            <a:endParaRPr lang="en-US" sz="2000" dirty="0"/>
          </a:p>
        </p:txBody>
      </p:sp>
      <p:sp>
        <p:nvSpPr>
          <p:cNvPr id="7" name="Content Placeholder 2"/>
          <p:cNvSpPr>
            <a:spLocks noGrp="1"/>
          </p:cNvSpPr>
          <p:nvPr>
            <p:ph idx="1"/>
          </p:nvPr>
        </p:nvSpPr>
        <p:spPr/>
        <p:txBody>
          <a:bodyPr/>
          <a:lstStyle/>
          <a:p>
            <a:pPr marL="0" indent="0" algn="l">
              <a:lnSpc>
                <a:spcPct val="100000"/>
              </a:lnSpc>
              <a:buSzPct val="100000"/>
              <a:buNone/>
            </a:pPr>
            <a:r>
              <a:rPr lang="en-US" b="1" dirty="0">
                <a:latin typeface="Dagny OT" panose="020B0504020201020104" pitchFamily="34" charset="0"/>
              </a:rPr>
              <a:t>Cluster description</a:t>
            </a:r>
            <a:br>
              <a:rPr lang="en-US" b="1" dirty="0">
                <a:latin typeface="Dagny OT" panose="020B0504020201020104" pitchFamily="34" charset="0"/>
              </a:rPr>
            </a:br>
            <a:r>
              <a:rPr lang="en-US" sz="2400" dirty="0">
                <a:latin typeface="Dagny OT" panose="020B0504020201020104" pitchFamily="34" charset="0"/>
              </a:rPr>
              <a:t>should clusters be described using representative instances or average values?</a:t>
            </a:r>
          </a:p>
          <a:p>
            <a:pPr marL="0" indent="0" algn="l">
              <a:lnSpc>
                <a:spcPct val="100000"/>
              </a:lnSpc>
              <a:buSzPct val="100000"/>
              <a:buNone/>
            </a:pPr>
            <a:endParaRPr lang="en-US" sz="100" b="1"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Model validation</a:t>
            </a:r>
            <a:br>
              <a:rPr lang="en-US" b="1" dirty="0">
                <a:latin typeface="Dagny OT" panose="020B0504020201020104" pitchFamily="34" charset="0"/>
              </a:rPr>
            </a:br>
            <a:r>
              <a:rPr lang="en-US" sz="2400" dirty="0">
                <a:latin typeface="Dagny OT" panose="020B0504020201020104" pitchFamily="34" charset="0"/>
              </a:rPr>
              <a:t>no true clustering information against which to contrast the clustering scheme, so how do we determine if it is appropriate? </a:t>
            </a:r>
          </a:p>
          <a:p>
            <a:pPr marL="0" indent="0" algn="l">
              <a:lnSpc>
                <a:spcPct val="100000"/>
              </a:lnSpc>
              <a:buSzPct val="100000"/>
              <a:buNone/>
            </a:pPr>
            <a:endParaRPr lang="en-US" sz="100" b="1" dirty="0">
              <a:latin typeface="Dagny OT" panose="020B0504020201020104" pitchFamily="34" charset="0"/>
            </a:endParaRPr>
          </a:p>
          <a:p>
            <a:pPr marL="0" indent="0" algn="l">
              <a:lnSpc>
                <a:spcPct val="100000"/>
              </a:lnSpc>
              <a:buSzPct val="100000"/>
              <a:buNone/>
            </a:pPr>
            <a:r>
              <a:rPr lang="en-US" b="1" dirty="0">
                <a:latin typeface="Dagny OT" panose="020B0504020201020104" pitchFamily="34" charset="0"/>
              </a:rPr>
              <a:t>Ghost clustering</a:t>
            </a:r>
            <a:br>
              <a:rPr lang="en-US" b="1" dirty="0">
                <a:latin typeface="Dagny OT" panose="020B0504020201020104" pitchFamily="34" charset="0"/>
              </a:rPr>
            </a:br>
            <a:r>
              <a:rPr lang="en-US" sz="2400" dirty="0">
                <a:latin typeface="Dagny OT" panose="020B0504020201020104" pitchFamily="34" charset="0"/>
              </a:rPr>
              <a:t>most methods will find clusters even if there are none in the data</a:t>
            </a:r>
          </a:p>
          <a:p>
            <a:pPr marL="0" indent="0" algn="l">
              <a:lnSpc>
                <a:spcPct val="100000"/>
              </a:lnSpc>
              <a:buSzPct val="100000"/>
              <a:buNone/>
            </a:pPr>
            <a:endParaRPr lang="en-US" sz="100" b="1" dirty="0">
              <a:latin typeface="Dagny OT" panose="020B0504020201020104" pitchFamily="34" charset="0"/>
            </a:endParaRPr>
          </a:p>
          <a:p>
            <a:pPr marL="0" indent="0" algn="l">
              <a:lnSpc>
                <a:spcPct val="100000"/>
              </a:lnSpc>
              <a:buSzPct val="100000"/>
              <a:buNone/>
            </a:pPr>
            <a:r>
              <a:rPr lang="en-US" b="1" i="1" dirty="0">
                <a:latin typeface="Dagny OT" panose="020B0504020201020104" pitchFamily="34" charset="0"/>
              </a:rPr>
              <a:t>A posteriori </a:t>
            </a:r>
            <a:r>
              <a:rPr lang="en-US" b="1" dirty="0">
                <a:latin typeface="Dagny OT" panose="020B0504020201020104" pitchFamily="34" charset="0"/>
              </a:rPr>
              <a:t>rationalization</a:t>
            </a:r>
            <a:br>
              <a:rPr lang="en-US" b="1" dirty="0">
                <a:latin typeface="Dagny OT" panose="020B0504020201020104" pitchFamily="34" charset="0"/>
              </a:rPr>
            </a:br>
            <a:r>
              <a:rPr lang="en-US" sz="2400" dirty="0">
                <a:latin typeface="Dagny OT" panose="020B0504020201020104" pitchFamily="34" charset="0"/>
              </a:rPr>
              <a:t>once clusters have been found, it is tempting to try to "explain" them …</a:t>
            </a:r>
          </a:p>
        </p:txBody>
      </p:sp>
    </p:spTree>
    <p:extLst>
      <p:ext uri="{BB962C8B-B14F-4D97-AF65-F5344CB8AC3E}">
        <p14:creationId xmlns:p14="http://schemas.microsoft.com/office/powerpoint/2010/main" val="153340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418" y="1006426"/>
            <a:ext cx="5584785" cy="4941611"/>
          </a:xfrm>
          <a:prstGeom prst="rect">
            <a:avLst/>
          </a:prstGeom>
        </p:spPr>
      </p:pic>
    </p:spTree>
    <p:extLst>
      <p:ext uri="{BB962C8B-B14F-4D97-AF65-F5344CB8AC3E}">
        <p14:creationId xmlns:p14="http://schemas.microsoft.com/office/powerpoint/2010/main" val="284279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626" b="1069"/>
          <a:stretch/>
        </p:blipFill>
        <p:spPr>
          <a:xfrm>
            <a:off x="3263418" y="1003143"/>
            <a:ext cx="5584785" cy="4948178"/>
          </a:xfrm>
          <a:prstGeom prst="rect">
            <a:avLst/>
          </a:prstGeom>
        </p:spPr>
      </p:pic>
    </p:spTree>
    <p:extLst>
      <p:ext uri="{BB962C8B-B14F-4D97-AF65-F5344CB8AC3E}">
        <p14:creationId xmlns:p14="http://schemas.microsoft.com/office/powerpoint/2010/main" val="416697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Example: Irises</a:t>
            </a:r>
          </a:p>
        </p:txBody>
      </p:sp>
      <p:sp>
        <p:nvSpPr>
          <p:cNvPr id="3" name="Text Placeholder 2"/>
          <p:cNvSpPr>
            <a:spLocks noGrp="1"/>
          </p:cNvSpPr>
          <p:nvPr>
            <p:ph type="body" idx="1"/>
          </p:nvPr>
        </p:nvSpPr>
        <p:spPr/>
        <p:txBody>
          <a:bodyPr>
            <a:normAutofit/>
          </a:bodyPr>
          <a:lstStyle/>
          <a:p>
            <a:r>
              <a:rPr lang="en-US" dirty="0"/>
              <a:t>CLUSTERING</a:t>
            </a:r>
            <a:endParaRPr lang="en-US" dirty="0">
              <a:latin typeface="Helvetica Light" charset="0"/>
              <a:ea typeface="Helvetica Light" charset="0"/>
              <a:cs typeface="Helvetica Light" charset="0"/>
            </a:endParaRPr>
          </a:p>
        </p:txBody>
      </p:sp>
      <p:sp>
        <p:nvSpPr>
          <p:cNvPr id="4" name="Rectangle 3">
            <a:extLst>
              <a:ext uri="{FF2B5EF4-FFF2-40B4-BE49-F238E27FC236}">
                <a16:creationId xmlns:a16="http://schemas.microsoft.com/office/drawing/2014/main" id="{03836C39-FA96-C045-9840-ACADFFE81053}"/>
              </a:ext>
            </a:extLst>
          </p:cNvPr>
          <p:cNvSpPr/>
          <p:nvPr/>
        </p:nvSpPr>
        <p:spPr>
          <a:xfrm>
            <a:off x="870346" y="5531144"/>
            <a:ext cx="10451306" cy="553998"/>
          </a:xfrm>
          <a:prstGeom prst="rect">
            <a:avLst/>
          </a:prstGeom>
        </p:spPr>
        <p:txBody>
          <a:bodyPr wrap="square">
            <a:spAutoFit/>
          </a:bodyPr>
          <a:lstStyle/>
          <a:p>
            <a:pPr algn="ctr"/>
            <a:r>
              <a:rPr lang="en-CA" dirty="0">
                <a:solidFill>
                  <a:schemeClr val="bg1"/>
                </a:solidFill>
                <a:latin typeface="Dagny OT" panose="020B0504020201020104" pitchFamily="34" charset="0"/>
              </a:rPr>
              <a:t>“Data science students don’t have to be gardeners, but it helps.”</a:t>
            </a:r>
            <a:endParaRPr lang="en-US" dirty="0">
              <a:solidFill>
                <a:schemeClr val="bg1"/>
              </a:solidFill>
              <a:latin typeface="Dagny OT" panose="020B0504020201020104" pitchFamily="34" charset="0"/>
            </a:endParaRPr>
          </a:p>
          <a:p>
            <a:pPr algn="r"/>
            <a:r>
              <a:rPr lang="en-CA" sz="1200" dirty="0">
                <a:solidFill>
                  <a:schemeClr val="bg1"/>
                </a:solidFill>
                <a:latin typeface="Dagny OT" panose="020B0504020201020104" pitchFamily="34" charset="0"/>
                <a:cs typeface="Helvetica" panose="020B0604020202020204" pitchFamily="34" charset="0"/>
              </a:rPr>
              <a:t>(author unknown) </a:t>
            </a:r>
          </a:p>
        </p:txBody>
      </p:sp>
    </p:spTree>
    <p:extLst>
      <p:ext uri="{BB962C8B-B14F-4D97-AF65-F5344CB8AC3E}">
        <p14:creationId xmlns:p14="http://schemas.microsoft.com/office/powerpoint/2010/main" val="130948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Iris Dataset</a:t>
            </a:r>
          </a:p>
        </p:txBody>
      </p:sp>
      <p:sp>
        <p:nvSpPr>
          <p:cNvPr id="12" name="Content Placeholder 2"/>
          <p:cNvSpPr>
            <a:spLocks noGrp="1"/>
          </p:cNvSpPr>
          <p:nvPr>
            <p:ph idx="1"/>
          </p:nvPr>
        </p:nvSpPr>
        <p:spPr>
          <a:xfrm>
            <a:off x="581192" y="2180496"/>
            <a:ext cx="7009311" cy="4140767"/>
          </a:xfrm>
        </p:spPr>
        <p:txBody>
          <a:bodyPr>
            <a:normAutofit lnSpcReduction="10000"/>
          </a:bodyPr>
          <a:lstStyle/>
          <a:p>
            <a:pPr algn="just"/>
            <a:r>
              <a:rPr lang="en-US" dirty="0"/>
              <a:t>Iris is a genus of plants with showy flowers. </a:t>
            </a:r>
          </a:p>
          <a:p>
            <a:pPr algn="just"/>
            <a:endParaRPr lang="en-US" sz="1000" dirty="0"/>
          </a:p>
          <a:p>
            <a:pPr algn="just"/>
            <a:r>
              <a:rPr lang="en-US" dirty="0"/>
              <a:t>Fisher’s iris dataset contains 150 observations of 5 attributes for specimens collected by Anderson, mostly from a </a:t>
            </a:r>
            <a:r>
              <a:rPr lang="en-US" dirty="0" err="1"/>
              <a:t>Gaspé</a:t>
            </a:r>
            <a:r>
              <a:rPr lang="en-US" dirty="0"/>
              <a:t> peninsula’s pasture in the 1930s: </a:t>
            </a:r>
          </a:p>
          <a:p>
            <a:pPr lvl="1" algn="just">
              <a:buFont typeface="Wingdings" charset="2"/>
              <a:buChar char="§"/>
            </a:pPr>
            <a:r>
              <a:rPr lang="en-US" b="1" dirty="0">
                <a:latin typeface="Helvetica" pitchFamily="2" charset="0"/>
              </a:rPr>
              <a:t>petal width</a:t>
            </a:r>
            <a:endParaRPr lang="en-US" dirty="0"/>
          </a:p>
          <a:p>
            <a:pPr lvl="1" algn="just">
              <a:buFont typeface="Wingdings" charset="2"/>
              <a:buChar char="§"/>
            </a:pPr>
            <a:r>
              <a:rPr lang="en-US" b="1" dirty="0">
                <a:latin typeface="Helvetica" pitchFamily="2" charset="0"/>
              </a:rPr>
              <a:t>petal length</a:t>
            </a:r>
            <a:endParaRPr lang="en-US" dirty="0"/>
          </a:p>
          <a:p>
            <a:pPr lvl="1" algn="just">
              <a:buFont typeface="Wingdings" charset="2"/>
              <a:buChar char="§"/>
            </a:pPr>
            <a:r>
              <a:rPr lang="en-US" b="1" dirty="0">
                <a:latin typeface="Helvetica" pitchFamily="2" charset="0"/>
              </a:rPr>
              <a:t>sepal width</a:t>
            </a:r>
            <a:endParaRPr lang="en-US" dirty="0"/>
          </a:p>
          <a:p>
            <a:pPr lvl="1" algn="just">
              <a:buFont typeface="Wingdings" charset="2"/>
              <a:buChar char="§"/>
            </a:pPr>
            <a:r>
              <a:rPr lang="en-US" b="1" dirty="0">
                <a:latin typeface="Helvetica" pitchFamily="2" charset="0"/>
              </a:rPr>
              <a:t>sepal length</a:t>
            </a:r>
          </a:p>
          <a:p>
            <a:pPr lvl="1" algn="just">
              <a:buFont typeface="Wingdings" charset="2"/>
              <a:buChar char="§"/>
            </a:pPr>
            <a:r>
              <a:rPr lang="en-CA" b="1" dirty="0">
                <a:latin typeface="Helvetica" pitchFamily="2" charset="0"/>
              </a:rPr>
              <a:t>species</a:t>
            </a:r>
            <a:endParaRPr lang="en-US" dirty="0"/>
          </a:p>
        </p:txBody>
      </p:sp>
      <p:pic>
        <p:nvPicPr>
          <p:cNvPr id="4" name="Picture 3">
            <a:extLst>
              <a:ext uri="{FF2B5EF4-FFF2-40B4-BE49-F238E27FC236}">
                <a16:creationId xmlns:a16="http://schemas.microsoft.com/office/drawing/2014/main" id="{346B692A-9E06-3341-AE5D-CDD2F0349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104" y="2219559"/>
            <a:ext cx="3761704" cy="4062640"/>
          </a:xfrm>
          <a:prstGeom prst="rect">
            <a:avLst/>
          </a:prstGeom>
        </p:spPr>
      </p:pic>
      <p:sp>
        <p:nvSpPr>
          <p:cNvPr id="5" name="Rectangle 4">
            <a:extLst>
              <a:ext uri="{FF2B5EF4-FFF2-40B4-BE49-F238E27FC236}">
                <a16:creationId xmlns:a16="http://schemas.microsoft.com/office/drawing/2014/main" id="{F13CF5E5-7A3F-EE43-B1C2-34C8638865B0}"/>
              </a:ext>
            </a:extLst>
          </p:cNvPr>
          <p:cNvSpPr/>
          <p:nvPr/>
        </p:nvSpPr>
        <p:spPr>
          <a:xfrm>
            <a:off x="3635829" y="0"/>
            <a:ext cx="8556171" cy="369332"/>
          </a:xfrm>
          <a:prstGeom prst="rect">
            <a:avLst/>
          </a:prstGeom>
        </p:spPr>
        <p:txBody>
          <a:bodyPr wrap="square">
            <a:spAutoFit/>
          </a:bodyPr>
          <a:lstStyle/>
          <a:p>
            <a:pPr algn="r"/>
            <a:r>
              <a:rPr lang="en-US" dirty="0">
                <a:latin typeface="Dagny OT" panose="020B0504020201020104" pitchFamily="34" charset="0"/>
              </a:rPr>
              <a:t>[</a:t>
            </a:r>
            <a:r>
              <a:rPr lang="en-US" dirty="0">
                <a:latin typeface="Dagny OT" panose="020B0504020201020104" pitchFamily="34" charset="0"/>
                <a:hlinkClick r:id="rId4"/>
              </a:rPr>
              <a:t>http://</a:t>
            </a:r>
            <a:r>
              <a:rPr lang="en-US" dirty="0" err="1">
                <a:latin typeface="Dagny OT" panose="020B0504020201020104" pitchFamily="34" charset="0"/>
                <a:hlinkClick r:id="rId4"/>
              </a:rPr>
              <a:t>blog.kaggle.com</a:t>
            </a:r>
            <a:r>
              <a:rPr lang="en-US" dirty="0">
                <a:latin typeface="Dagny OT" panose="020B0504020201020104" pitchFamily="34" charset="0"/>
                <a:hlinkClick r:id="rId4"/>
              </a:rPr>
              <a:t>/</a:t>
            </a:r>
            <a:r>
              <a:rPr lang="en-US" dirty="0" err="1">
                <a:latin typeface="Dagny OT" panose="020B0504020201020104" pitchFamily="34" charset="0"/>
                <a:hlinkClick r:id="rId4"/>
              </a:rPr>
              <a:t>wp</a:t>
            </a:r>
            <a:r>
              <a:rPr lang="en-US" dirty="0">
                <a:latin typeface="Dagny OT" panose="020B0504020201020104" pitchFamily="34" charset="0"/>
                <a:hlinkClick r:id="rId4"/>
              </a:rPr>
              <a:t>-content/uploads/2015/04/</a:t>
            </a:r>
            <a:r>
              <a:rPr lang="en-US" dirty="0" err="1">
                <a:latin typeface="Dagny OT" panose="020B0504020201020104" pitchFamily="34" charset="0"/>
                <a:hlinkClick r:id="rId4"/>
              </a:rPr>
              <a:t>iris_petal_sepal.png</a:t>
            </a:r>
            <a:r>
              <a:rPr lang="en-US" dirty="0">
                <a:latin typeface="Dagny OT" panose="020B0504020201020104" pitchFamily="34" charset="0"/>
              </a:rPr>
              <a:t>] </a:t>
            </a:r>
          </a:p>
        </p:txBody>
      </p:sp>
    </p:spTree>
    <p:extLst>
      <p:ext uri="{BB962C8B-B14F-4D97-AF65-F5344CB8AC3E}">
        <p14:creationId xmlns:p14="http://schemas.microsoft.com/office/powerpoint/2010/main" val="322776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0" name="Rectangle 9">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2" name="Rectangle 11">
            <a:extLst>
              <a:ext uri="{FF2B5EF4-FFF2-40B4-BE49-F238E27FC236}">
                <a16:creationId xmlns:a16="http://schemas.microsoft.com/office/drawing/2014/main" id="{E9B4D41C-F317-9B45-A361-CA3EE3D786F5}"/>
              </a:ext>
            </a:extLst>
          </p:cNvPr>
          <p:cNvSpPr/>
          <p:nvPr/>
        </p:nvSpPr>
        <p:spPr>
          <a:xfrm>
            <a:off x="4689134" y="1850791"/>
            <a:ext cx="2813732" cy="523220"/>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Iris Classification</a:t>
            </a:r>
          </a:p>
          <a:p>
            <a:pPr algn="ct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327835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3" name="Rectangle 12">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E9B4D41C-F317-9B45-A361-CA3EE3D786F5}"/>
              </a:ext>
            </a:extLst>
          </p:cNvPr>
          <p:cNvSpPr/>
          <p:nvPr/>
        </p:nvSpPr>
        <p:spPr>
          <a:xfrm>
            <a:off x="4689134" y="1850791"/>
            <a:ext cx="2813732" cy="369332"/>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2 Clusters</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230624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DD54-6410-7747-8F2A-4D2A1FC5473A}"/>
              </a:ext>
            </a:extLst>
          </p:cNvPr>
          <p:cNvSpPr>
            <a:spLocks noGrp="1"/>
          </p:cNvSpPr>
          <p:nvPr>
            <p:ph type="title"/>
          </p:nvPr>
        </p:nvSpPr>
        <p:spPr/>
        <p:txBody>
          <a:bodyPr/>
          <a:lstStyle/>
          <a:p>
            <a:r>
              <a:rPr lang="en-CA" dirty="0"/>
              <a:t>Process</a:t>
            </a:r>
            <a:endParaRPr lang="en-US" dirty="0"/>
          </a:p>
        </p:txBody>
      </p:sp>
      <p:sp>
        <p:nvSpPr>
          <p:cNvPr id="3" name="Content Placeholder 2">
            <a:extLst>
              <a:ext uri="{FF2B5EF4-FFF2-40B4-BE49-F238E27FC236}">
                <a16:creationId xmlns:a16="http://schemas.microsoft.com/office/drawing/2014/main" id="{8AF21653-D6BF-1348-953E-E1E244C1D5A8}"/>
              </a:ext>
            </a:extLst>
          </p:cNvPr>
          <p:cNvSpPr>
            <a:spLocks noGrp="1"/>
          </p:cNvSpPr>
          <p:nvPr>
            <p:ph idx="1"/>
          </p:nvPr>
        </p:nvSpPr>
        <p:spPr/>
        <p:txBody>
          <a:bodyPr/>
          <a:lstStyle/>
          <a:p>
            <a:pPr algn="just">
              <a:lnSpc>
                <a:spcPct val="100000"/>
              </a:lnSpc>
            </a:pPr>
            <a:r>
              <a:rPr lang="en-CA" dirty="0">
                <a:latin typeface="Dagny OT" panose="020B0504020201020104" pitchFamily="34" charset="0"/>
              </a:rPr>
              <a:t>This story provides a great example of the data mining process, from start to finish (continued):</a:t>
            </a:r>
          </a:p>
          <a:p>
            <a:pPr marL="1200150" lvl="1" indent="-514350">
              <a:lnSpc>
                <a:spcPct val="100000"/>
              </a:lnSpc>
              <a:buFont typeface="+mj-lt"/>
              <a:buAutoNum type="arabicPeriod" startAt="6"/>
            </a:pPr>
            <a:r>
              <a:rPr lang="en-CA" b="1" dirty="0">
                <a:latin typeface="Dagny OT" panose="020B0504020201020104" pitchFamily="34" charset="0"/>
              </a:rPr>
              <a:t>Investigate</a:t>
            </a:r>
            <a:r>
              <a:rPr lang="en-CA" dirty="0">
                <a:latin typeface="Dagny OT" panose="020B0504020201020104" pitchFamily="34" charset="0"/>
              </a:rPr>
              <a:t> the results, and narrow down which results were actually interesting</a:t>
            </a:r>
            <a:endParaRPr lang="en-CA" sz="1000" dirty="0">
              <a:latin typeface="Dagny OT" panose="020B0504020201020104" pitchFamily="34" charset="0"/>
            </a:endParaRPr>
          </a:p>
          <a:p>
            <a:pPr marL="1200150" lvl="1" indent="-514350">
              <a:lnSpc>
                <a:spcPct val="100000"/>
              </a:lnSpc>
              <a:buFont typeface="+mj-lt"/>
              <a:buAutoNum type="arabicPeriod" startAt="6"/>
            </a:pPr>
            <a:r>
              <a:rPr lang="en-CA" dirty="0">
                <a:latin typeface="Dagny OT" panose="020B0504020201020104" pitchFamily="34" charset="0"/>
              </a:rPr>
              <a:t>Analyze the interesting results </a:t>
            </a:r>
            <a:r>
              <a:rPr lang="en-CA" b="1" dirty="0">
                <a:latin typeface="Dagny OT" panose="020B0504020201020104" pitchFamily="34" charset="0"/>
              </a:rPr>
              <a:t>some more</a:t>
            </a:r>
            <a:r>
              <a:rPr lang="en-CA" dirty="0">
                <a:latin typeface="Dagny OT" panose="020B0504020201020104" pitchFamily="34" charset="0"/>
              </a:rPr>
              <a:t>, and use this to solve the original problem</a:t>
            </a:r>
            <a:endParaRPr lang="en-CA" sz="1000" dirty="0">
              <a:latin typeface="Dagny OT" panose="020B0504020201020104" pitchFamily="34" charset="0"/>
            </a:endParaRPr>
          </a:p>
          <a:p>
            <a:pPr marL="1200150" lvl="1" indent="-514350">
              <a:lnSpc>
                <a:spcPct val="100000"/>
              </a:lnSpc>
              <a:buFont typeface="+mj-lt"/>
              <a:buAutoNum type="arabicPeriod" startAt="6"/>
            </a:pPr>
            <a:r>
              <a:rPr lang="en-CA" dirty="0">
                <a:latin typeface="Dagny OT" panose="020B0504020201020104" pitchFamily="34" charset="0"/>
              </a:rPr>
              <a:t>Use the data to </a:t>
            </a:r>
            <a:r>
              <a:rPr lang="en-CA" b="1" dirty="0">
                <a:latin typeface="Dagny OT" panose="020B0504020201020104" pitchFamily="34" charset="0"/>
              </a:rPr>
              <a:t>improve other areas </a:t>
            </a:r>
            <a:r>
              <a:rPr lang="en-CA" dirty="0">
                <a:latin typeface="Dagny OT" panose="020B0504020201020104" pitchFamily="34" charset="0"/>
              </a:rPr>
              <a:t>of his profile as well</a:t>
            </a:r>
            <a:endParaRPr lang="en-CA" sz="1000" dirty="0">
              <a:latin typeface="Dagny OT" panose="020B0504020201020104" pitchFamily="34" charset="0"/>
            </a:endParaRPr>
          </a:p>
          <a:p>
            <a:pPr marL="1200150" lvl="1" indent="-514350">
              <a:lnSpc>
                <a:spcPct val="100000"/>
              </a:lnSpc>
              <a:buFont typeface="+mj-lt"/>
              <a:buAutoNum type="arabicPeriod" startAt="6"/>
            </a:pPr>
            <a:r>
              <a:rPr lang="en-CA" dirty="0">
                <a:latin typeface="Dagny OT" panose="020B0504020201020104" pitchFamily="34" charset="0"/>
              </a:rPr>
              <a:t>Sit back and reap the benefits of data mining?</a:t>
            </a:r>
          </a:p>
          <a:p>
            <a:endParaRPr lang="en-US" dirty="0">
              <a:latin typeface="Dagny OT" panose="020B0504020201020104" pitchFamily="34" charset="0"/>
            </a:endParaRPr>
          </a:p>
        </p:txBody>
      </p:sp>
    </p:spTree>
    <p:extLst>
      <p:ext uri="{BB962C8B-B14F-4D97-AF65-F5344CB8AC3E}">
        <p14:creationId xmlns:p14="http://schemas.microsoft.com/office/powerpoint/2010/main" val="39079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6" name="Rectangle 15">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7" name="Rectangle 16">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8" name="Rectangle 17">
            <a:extLst>
              <a:ext uri="{FF2B5EF4-FFF2-40B4-BE49-F238E27FC236}">
                <a16:creationId xmlns:a16="http://schemas.microsoft.com/office/drawing/2014/main" id="{E9B4D41C-F317-9B45-A361-CA3EE3D786F5}"/>
              </a:ext>
            </a:extLst>
          </p:cNvPr>
          <p:cNvSpPr/>
          <p:nvPr/>
        </p:nvSpPr>
        <p:spPr>
          <a:xfrm>
            <a:off x="4689134" y="1850791"/>
            <a:ext cx="2813732" cy="369332"/>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3 Clusters</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127373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3" name="Rectangle 12">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E9B4D41C-F317-9B45-A361-CA3EE3D786F5}"/>
              </a:ext>
            </a:extLst>
          </p:cNvPr>
          <p:cNvSpPr/>
          <p:nvPr/>
        </p:nvSpPr>
        <p:spPr>
          <a:xfrm>
            <a:off x="4689134" y="1850791"/>
            <a:ext cx="2813732" cy="369332"/>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4 Clusters</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148829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13" name="Rectangle 12">
            <a:extLst>
              <a:ext uri="{FF2B5EF4-FFF2-40B4-BE49-F238E27FC236}">
                <a16:creationId xmlns:a16="http://schemas.microsoft.com/office/drawing/2014/main" id="{232B9760-5637-DD49-BF73-EE64CDF03B84}"/>
              </a:ext>
            </a:extLst>
          </p:cNvPr>
          <p:cNvSpPr/>
          <p:nvPr/>
        </p:nvSpPr>
        <p:spPr>
          <a:xfrm>
            <a:off x="8187515" y="6128639"/>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PC1</a:t>
            </a:r>
          </a:p>
          <a:p>
            <a:pPr algn="just"/>
            <a:endParaRPr lang="en-CA" sz="1000" dirty="0">
              <a:latin typeface="Dagny OT" panose="020B0504020201020104"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4B3B9108-A8F3-BC4D-94F1-22A0DFB8455B}"/>
              </a:ext>
            </a:extLst>
          </p:cNvPr>
          <p:cNvSpPr/>
          <p:nvPr/>
        </p:nvSpPr>
        <p:spPr>
          <a:xfrm>
            <a:off x="3347092" y="1919615"/>
            <a:ext cx="65739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PC2</a:t>
            </a:r>
          </a:p>
          <a:p>
            <a:pPr algn="just"/>
            <a:endParaRPr lang="en-CA" sz="1000" dirty="0">
              <a:latin typeface="Dagny OT" panose="020B0504020201020104" pitchFamily="34" charset="0"/>
              <a:cs typeface="Helvetica" panose="020B0604020202020204" pitchFamily="34" charset="0"/>
            </a:endParaRPr>
          </a:p>
        </p:txBody>
      </p:sp>
      <p:sp>
        <p:nvSpPr>
          <p:cNvPr id="15" name="Rectangle 14">
            <a:extLst>
              <a:ext uri="{FF2B5EF4-FFF2-40B4-BE49-F238E27FC236}">
                <a16:creationId xmlns:a16="http://schemas.microsoft.com/office/drawing/2014/main" id="{E9B4D41C-F317-9B45-A361-CA3EE3D786F5}"/>
              </a:ext>
            </a:extLst>
          </p:cNvPr>
          <p:cNvSpPr/>
          <p:nvPr/>
        </p:nvSpPr>
        <p:spPr>
          <a:xfrm>
            <a:off x="4689134" y="1850791"/>
            <a:ext cx="2813732" cy="369332"/>
          </a:xfrm>
          <a:prstGeom prst="rect">
            <a:avLst/>
          </a:prstGeom>
        </p:spPr>
        <p:txBody>
          <a:bodyPr wrap="square">
            <a:spAutoFit/>
          </a:bodyPr>
          <a:lstStyle/>
          <a:p>
            <a:pPr algn="ctr"/>
            <a:r>
              <a:rPr lang="en-CA" b="1" dirty="0">
                <a:latin typeface="Dagny OT" panose="020B0504020201020104" pitchFamily="34" charset="0"/>
                <a:cs typeface="Helvetica" panose="020B0604020202020204" pitchFamily="34" charset="0"/>
              </a:rPr>
              <a:t>15 Clusters</a:t>
            </a:r>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6606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 (Small?) Sample of Internal CQMs </a:t>
            </a:r>
          </a:p>
        </p:txBody>
      </p:sp>
      <p:sp>
        <p:nvSpPr>
          <p:cNvPr id="6" name="Content Placeholder 5"/>
          <p:cNvSpPr>
            <a:spLocks noGrp="1"/>
          </p:cNvSpPr>
          <p:nvPr>
            <p:ph idx="1"/>
          </p:nvPr>
        </p:nvSpPr>
        <p:spPr>
          <a:ln>
            <a:noFill/>
          </a:ln>
        </p:spPr>
        <p:txBody>
          <a:bodyPr>
            <a:noAutofit/>
          </a:bodyPr>
          <a:lstStyle/>
          <a:p>
            <a:r>
              <a:rPr lang="en-US" sz="1800" dirty="0">
                <a:solidFill>
                  <a:srgbClr val="000000"/>
                </a:solidFill>
              </a:rPr>
              <a:t>Ball-Hall</a:t>
            </a:r>
          </a:p>
          <a:p>
            <a:r>
              <a:rPr lang="en-US" sz="1800" dirty="0" err="1">
                <a:solidFill>
                  <a:srgbClr val="000000"/>
                </a:solidFill>
              </a:rPr>
              <a:t>Banfeld</a:t>
            </a:r>
            <a:r>
              <a:rPr lang="en-US" sz="1800" dirty="0">
                <a:solidFill>
                  <a:srgbClr val="000000"/>
                </a:solidFill>
              </a:rPr>
              <a:t>-Raftery</a:t>
            </a:r>
          </a:p>
          <a:p>
            <a:r>
              <a:rPr lang="en-US" sz="1800" dirty="0">
                <a:solidFill>
                  <a:srgbClr val="000000"/>
                </a:solidFill>
              </a:rPr>
              <a:t>C</a:t>
            </a:r>
          </a:p>
          <a:p>
            <a:r>
              <a:rPr lang="en-US" sz="1800" dirty="0" err="1">
                <a:solidFill>
                  <a:srgbClr val="000000"/>
                </a:solidFill>
              </a:rPr>
              <a:t>Calinski-Harabasz</a:t>
            </a:r>
            <a:endParaRPr lang="en-US" sz="1800" dirty="0">
              <a:solidFill>
                <a:srgbClr val="000000"/>
              </a:solidFill>
            </a:endParaRPr>
          </a:p>
          <a:p>
            <a:r>
              <a:rPr lang="en-US" sz="1800" dirty="0">
                <a:solidFill>
                  <a:srgbClr val="000000"/>
                </a:solidFill>
              </a:rPr>
              <a:t>Davies-Bouldin</a:t>
            </a:r>
          </a:p>
          <a:p>
            <a:r>
              <a:rPr lang="en-US" sz="1800" dirty="0" err="1">
                <a:solidFill>
                  <a:srgbClr val="000000"/>
                </a:solidFill>
              </a:rPr>
              <a:t>Det</a:t>
            </a:r>
            <a:r>
              <a:rPr lang="en-US" sz="1800" dirty="0">
                <a:solidFill>
                  <a:srgbClr val="000000"/>
                </a:solidFill>
              </a:rPr>
              <a:t> Ratio</a:t>
            </a:r>
          </a:p>
          <a:p>
            <a:r>
              <a:rPr lang="en-US" sz="1800" dirty="0">
                <a:solidFill>
                  <a:srgbClr val="000000"/>
                </a:solidFill>
              </a:rPr>
              <a:t>Dunn</a:t>
            </a:r>
          </a:p>
          <a:p>
            <a:r>
              <a:rPr lang="en-US" sz="1800" dirty="0">
                <a:solidFill>
                  <a:srgbClr val="000000"/>
                </a:solidFill>
              </a:rPr>
              <a:t>Baker-Hubert Gamma</a:t>
            </a:r>
          </a:p>
          <a:p>
            <a:r>
              <a:rPr lang="en-US" sz="1800" dirty="0">
                <a:solidFill>
                  <a:srgbClr val="000000"/>
                </a:solidFill>
              </a:rPr>
              <a:t>GDI</a:t>
            </a:r>
          </a:p>
        </p:txBody>
      </p:sp>
      <p:sp>
        <p:nvSpPr>
          <p:cNvPr id="7" name="Content Placeholder 6"/>
          <p:cNvSpPr>
            <a:spLocks noGrp="1"/>
          </p:cNvSpPr>
          <p:nvPr>
            <p:ph sz="half" idx="4294967295"/>
          </p:nvPr>
        </p:nvSpPr>
        <p:spPr>
          <a:xfrm>
            <a:off x="2814637" y="2039491"/>
            <a:ext cx="2071688" cy="4422775"/>
          </a:xfrm>
          <a:ln>
            <a:noFill/>
          </a:ln>
        </p:spPr>
        <p:txBody>
          <a:bodyPr>
            <a:noAutofit/>
          </a:bodyPr>
          <a:lstStyle/>
          <a:p>
            <a:r>
              <a:rPr lang="en-US" sz="1800" dirty="0" err="1">
                <a:solidFill>
                  <a:srgbClr val="000000"/>
                </a:solidFill>
              </a:rPr>
              <a:t>Gplus</a:t>
            </a:r>
            <a:endParaRPr lang="en-US" sz="1800" dirty="0">
              <a:solidFill>
                <a:srgbClr val="000000"/>
              </a:solidFill>
            </a:endParaRPr>
          </a:p>
          <a:p>
            <a:r>
              <a:rPr lang="en-US" sz="1800" dirty="0" err="1">
                <a:solidFill>
                  <a:srgbClr val="000000"/>
                </a:solidFill>
              </a:rPr>
              <a:t>KsqDetW</a:t>
            </a:r>
            <a:endParaRPr lang="en-US" sz="1800" dirty="0">
              <a:solidFill>
                <a:srgbClr val="000000"/>
              </a:solidFill>
            </a:endParaRPr>
          </a:p>
          <a:p>
            <a:r>
              <a:rPr lang="en-US" sz="1800" dirty="0" err="1">
                <a:solidFill>
                  <a:srgbClr val="000000"/>
                </a:solidFill>
              </a:rPr>
              <a:t>LogDetRatio</a:t>
            </a:r>
            <a:endParaRPr lang="en-US" sz="1800" dirty="0">
              <a:solidFill>
                <a:srgbClr val="000000"/>
              </a:solidFill>
            </a:endParaRPr>
          </a:p>
          <a:p>
            <a:r>
              <a:rPr lang="en-US" sz="1800" dirty="0" err="1">
                <a:solidFill>
                  <a:srgbClr val="000000"/>
                </a:solidFill>
              </a:rPr>
              <a:t>LogSSRatio</a:t>
            </a:r>
            <a:endParaRPr lang="en-US" sz="1800" dirty="0">
              <a:solidFill>
                <a:srgbClr val="000000"/>
              </a:solidFill>
            </a:endParaRPr>
          </a:p>
          <a:p>
            <a:r>
              <a:rPr lang="en-US" sz="1800" dirty="0">
                <a:solidFill>
                  <a:srgbClr val="000000"/>
                </a:solidFill>
              </a:rPr>
              <a:t>McClain-Rao</a:t>
            </a:r>
          </a:p>
          <a:p>
            <a:r>
              <a:rPr lang="en-US" sz="1800" dirty="0">
                <a:solidFill>
                  <a:srgbClr val="000000"/>
                </a:solidFill>
              </a:rPr>
              <a:t>PBM</a:t>
            </a:r>
          </a:p>
          <a:p>
            <a:r>
              <a:rPr lang="en-US" sz="1800" dirty="0">
                <a:solidFill>
                  <a:srgbClr val="000000"/>
                </a:solidFill>
              </a:rPr>
              <a:t>Point-Biserial</a:t>
            </a:r>
          </a:p>
          <a:p>
            <a:r>
              <a:rPr lang="en-US" sz="1800" dirty="0" err="1">
                <a:solidFill>
                  <a:srgbClr val="000000"/>
                </a:solidFill>
              </a:rPr>
              <a:t>Ratkowsky</a:t>
            </a:r>
            <a:r>
              <a:rPr lang="en-US" sz="1800" dirty="0">
                <a:solidFill>
                  <a:srgbClr val="000000"/>
                </a:solidFill>
              </a:rPr>
              <a:t>-Lance</a:t>
            </a:r>
          </a:p>
          <a:p>
            <a:r>
              <a:rPr lang="en-US" sz="1800" dirty="0">
                <a:solidFill>
                  <a:srgbClr val="000000"/>
                </a:solidFill>
              </a:rPr>
              <a:t>Ray-</a:t>
            </a:r>
            <a:r>
              <a:rPr lang="en-US" sz="1800" dirty="0" err="1">
                <a:solidFill>
                  <a:srgbClr val="000000"/>
                </a:solidFill>
              </a:rPr>
              <a:t>Turi</a:t>
            </a:r>
            <a:endParaRPr lang="en-US" sz="1800" dirty="0">
              <a:solidFill>
                <a:srgbClr val="000000"/>
              </a:solidFill>
            </a:endParaRPr>
          </a:p>
        </p:txBody>
      </p:sp>
      <p:sp>
        <p:nvSpPr>
          <p:cNvPr id="10" name="TextBox 9"/>
          <p:cNvSpPr txBox="1"/>
          <p:nvPr/>
        </p:nvSpPr>
        <p:spPr>
          <a:xfrm>
            <a:off x="6700837" y="2906378"/>
            <a:ext cx="5156865" cy="1965030"/>
          </a:xfrm>
          <a:prstGeom prst="rect">
            <a:avLst/>
          </a:prstGeom>
          <a:noFill/>
        </p:spPr>
        <p:txBody>
          <a:bodyPr wrap="square" lIns="117226" tIns="58613" rIns="117226" bIns="58613" rtlCol="0">
            <a:spAutoFit/>
          </a:bodyPr>
          <a:lstStyle/>
          <a:p>
            <a:pPr algn="just"/>
            <a:r>
              <a:rPr lang="en-US" sz="2400" dirty="0">
                <a:solidFill>
                  <a:schemeClr val="tx2"/>
                </a:solidFill>
                <a:latin typeface="Dagny OT"/>
                <a:cs typeface="Dagny OT"/>
              </a:rPr>
              <a:t>What are we to make of all these different, supposedly context-free measures of clustering quality?</a:t>
            </a:r>
          </a:p>
          <a:p>
            <a:pPr algn="just"/>
            <a:endParaRPr lang="en-US" sz="2400" dirty="0">
              <a:solidFill>
                <a:schemeClr val="tx2"/>
              </a:solidFill>
              <a:latin typeface="Dagny OT"/>
              <a:cs typeface="Dagny OT"/>
            </a:endParaRPr>
          </a:p>
          <a:p>
            <a:pPr algn="just"/>
            <a:r>
              <a:rPr lang="en-US" sz="2400" dirty="0">
                <a:solidFill>
                  <a:schemeClr val="tx2"/>
                </a:solidFill>
                <a:latin typeface="Dagny OT"/>
                <a:cs typeface="Dagny OT"/>
              </a:rPr>
              <a:t>(available in R via </a:t>
            </a:r>
            <a:r>
              <a:rPr lang="en-US" sz="2400">
                <a:solidFill>
                  <a:schemeClr val="tx2"/>
                </a:solidFill>
                <a:latin typeface="Courant" panose="02000509030000020004" pitchFamily="49" charset="0"/>
                <a:cs typeface="Dagny OT"/>
              </a:rPr>
              <a:t>clusterCrit</a:t>
            </a:r>
            <a:r>
              <a:rPr lang="en-US" sz="2400">
                <a:solidFill>
                  <a:schemeClr val="tx2"/>
                </a:solidFill>
                <a:latin typeface="Dagny OT"/>
                <a:cs typeface="Dagny OT"/>
              </a:rPr>
              <a:t>)</a:t>
            </a:r>
            <a:endParaRPr lang="en-US" sz="2400" dirty="0">
              <a:solidFill>
                <a:schemeClr val="tx2"/>
              </a:solidFill>
              <a:latin typeface="Dagny OT"/>
              <a:cs typeface="Dagny OT"/>
            </a:endParaRPr>
          </a:p>
        </p:txBody>
      </p:sp>
      <p:sp>
        <p:nvSpPr>
          <p:cNvPr id="8" name="Content Placeholder 6"/>
          <p:cNvSpPr txBox="1">
            <a:spLocks/>
          </p:cNvSpPr>
          <p:nvPr/>
        </p:nvSpPr>
        <p:spPr>
          <a:xfrm>
            <a:off x="4886325" y="2039976"/>
            <a:ext cx="3070370" cy="4422290"/>
          </a:xfrm>
          <a:prstGeom prst="rect">
            <a:avLst/>
          </a:prstGeom>
          <a:ln>
            <a:noFill/>
          </a:ln>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1800" dirty="0">
                <a:solidFill>
                  <a:srgbClr val="000000"/>
                </a:solidFill>
              </a:rPr>
              <a:t>Scott-Symons</a:t>
            </a:r>
          </a:p>
          <a:p>
            <a:r>
              <a:rPr lang="en-US" sz="1800" dirty="0">
                <a:solidFill>
                  <a:srgbClr val="000000"/>
                </a:solidFill>
              </a:rPr>
              <a:t>SD</a:t>
            </a:r>
          </a:p>
          <a:p>
            <a:r>
              <a:rPr lang="en-US" sz="1800" dirty="0" err="1">
                <a:solidFill>
                  <a:srgbClr val="000000"/>
                </a:solidFill>
              </a:rPr>
              <a:t>SDbw</a:t>
            </a:r>
            <a:r>
              <a:rPr lang="en-US" sz="1800" dirty="0">
                <a:solidFill>
                  <a:srgbClr val="000000"/>
                </a:solidFill>
              </a:rPr>
              <a:t> </a:t>
            </a:r>
          </a:p>
          <a:p>
            <a:r>
              <a:rPr lang="en-US" sz="1800" dirty="0">
                <a:solidFill>
                  <a:srgbClr val="000000"/>
                </a:solidFill>
              </a:rPr>
              <a:t>Silhouette</a:t>
            </a:r>
          </a:p>
          <a:p>
            <a:r>
              <a:rPr lang="en-US" sz="1800" dirty="0">
                <a:solidFill>
                  <a:srgbClr val="000000"/>
                </a:solidFill>
              </a:rPr>
              <a:t>Tau</a:t>
            </a:r>
          </a:p>
          <a:p>
            <a:r>
              <a:rPr lang="en-US" sz="1800" dirty="0">
                <a:solidFill>
                  <a:srgbClr val="000000"/>
                </a:solidFill>
              </a:rPr>
              <a:t>Trace</a:t>
            </a:r>
          </a:p>
          <a:p>
            <a:r>
              <a:rPr lang="en-US" sz="1800" dirty="0" err="1">
                <a:solidFill>
                  <a:srgbClr val="000000"/>
                </a:solidFill>
              </a:rPr>
              <a:t>TraceWiB</a:t>
            </a:r>
            <a:endParaRPr lang="en-US" sz="1800" dirty="0">
              <a:solidFill>
                <a:srgbClr val="000000"/>
              </a:solidFill>
            </a:endParaRPr>
          </a:p>
          <a:p>
            <a:r>
              <a:rPr lang="en-US" sz="1800" dirty="0" err="1">
                <a:solidFill>
                  <a:srgbClr val="000000"/>
                </a:solidFill>
              </a:rPr>
              <a:t>Wemmert-Gancarski</a:t>
            </a:r>
            <a:endParaRPr lang="en-US" sz="1800" dirty="0">
              <a:solidFill>
                <a:srgbClr val="000000"/>
              </a:solidFill>
            </a:endParaRPr>
          </a:p>
          <a:p>
            <a:r>
              <a:rPr lang="en-US" sz="1800" dirty="0" err="1">
                <a:solidFill>
                  <a:srgbClr val="000000"/>
                </a:solidFill>
              </a:rPr>
              <a:t>Xie</a:t>
            </a:r>
            <a:r>
              <a:rPr lang="en-US" sz="1800" dirty="0">
                <a:solidFill>
                  <a:srgbClr val="000000"/>
                </a:solidFill>
              </a:rPr>
              <a:t>-Beni</a:t>
            </a:r>
          </a:p>
        </p:txBody>
      </p:sp>
    </p:spTree>
    <p:extLst>
      <p:ext uri="{BB962C8B-B14F-4D97-AF65-F5344CB8AC3E}">
        <p14:creationId xmlns:p14="http://schemas.microsoft.com/office/powerpoint/2010/main" val="7772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Internal Clustering Validation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a:lstStyle/>
              <a:p>
                <a:r>
                  <a:rPr lang="en-CA" b="1" dirty="0">
                    <a:latin typeface="Dagny OT" panose="020B0504020201020104" pitchFamily="34" charset="0"/>
                  </a:rPr>
                  <a:t>Davies-</a:t>
                </a:r>
                <a:r>
                  <a:rPr lang="en-CA" b="1" dirty="0" err="1">
                    <a:latin typeface="Dagny OT" panose="020B0504020201020104" pitchFamily="34" charset="0"/>
                  </a:rPr>
                  <a:t>Bouldin</a:t>
                </a:r>
                <a:r>
                  <a:rPr lang="en-CA" b="1" dirty="0">
                    <a:latin typeface="Dagny OT" panose="020B0504020201020104" pitchFamily="34" charset="0"/>
                  </a:rPr>
                  <a:t> Index</a:t>
                </a:r>
              </a:p>
              <a:p>
                <a:pPr marL="457200" lvl="1" indent="0">
                  <a:buNone/>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𝐷𝐵</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𝑁</m:t>
                          </m:r>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𝑁</m:t>
                          </m:r>
                        </m:sup>
                        <m:e>
                          <m:func>
                            <m:funcPr>
                              <m:ctrlPr>
                                <a:rPr lang="en-CA" b="0" i="1" smtClean="0">
                                  <a:latin typeface="Cambria Math" panose="02040503050406030204" pitchFamily="18" charset="0"/>
                                </a:rPr>
                              </m:ctrlPr>
                            </m:funcPr>
                            <m:fName>
                              <m:sSub>
                                <m:sSubPr>
                                  <m:ctrlPr>
                                    <a:rPr lang="en-CA" b="0" i="1" smtClean="0">
                                      <a:latin typeface="Cambria Math" panose="02040503050406030204" pitchFamily="18" charset="0"/>
                                    </a:rPr>
                                  </m:ctrlPr>
                                </m:sSubPr>
                                <m:e>
                                  <m:r>
                                    <m:rPr>
                                      <m:sty m:val="p"/>
                                    </m:rPr>
                                    <a:rPr lang="en-CA">
                                      <a:latin typeface="Cambria Math" panose="02040503050406030204" pitchFamily="18" charset="0"/>
                                    </a:rPr>
                                    <m:t>max</m:t>
                                  </m:r>
                                </m:e>
                                <m:sub>
                                  <m:r>
                                    <a:rPr lang="en-CA" b="0" i="1" smtClean="0">
                                      <a:latin typeface="Cambria Math" panose="02040503050406030204" pitchFamily="18" charset="0"/>
                                    </a:rPr>
                                    <m:t>𝑗</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𝑖</m:t>
                                  </m:r>
                                </m:sub>
                              </m:sSub>
                            </m:fName>
                            <m:e>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𝑖</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𝑠</m:t>
                                      </m:r>
                                    </m:e>
                                    <m:sub>
                                      <m:r>
                                        <a:rPr lang="en-CA" b="0" i="1" smtClean="0">
                                          <a:latin typeface="Cambria Math" panose="02040503050406030204" pitchFamily="18" charset="0"/>
                                        </a:rPr>
                                        <m:t>𝑗</m:t>
                                      </m:r>
                                    </m:sub>
                                  </m:sSub>
                                </m:num>
                                <m:den>
                                  <m:r>
                                    <a:rPr lang="en-CA" b="0" i="1" smtClean="0">
                                      <a:latin typeface="Cambria Math" panose="02040503050406030204" pitchFamily="18" charset="0"/>
                                    </a:rPr>
                                    <m:t>𝑑</m:t>
                                  </m:r>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b="0" i="1" smtClean="0">
                                          <a:latin typeface="Cambria Math" panose="02040503050406030204" pitchFamily="18" charset="0"/>
                                        </a:rPr>
                                        <m:t>𝑐</m:t>
                                      </m:r>
                                    </m:e>
                                    <m:sub>
                                      <m:r>
                                        <a:rPr lang="en-CA" i="1">
                                          <a:latin typeface="Cambria Math" panose="02040503050406030204" pitchFamily="18" charset="0"/>
                                        </a:rPr>
                                        <m:t>𝑖</m:t>
                                      </m:r>
                                    </m:sub>
                                  </m:sSub>
                                  <m:r>
                                    <a:rPr lang="en-CA" b="0" i="1" smtClean="0">
                                      <a:latin typeface="Cambria Math" panose="02040503050406030204" pitchFamily="18" charset="0"/>
                                    </a:rPr>
                                    <m:t>,</m:t>
                                  </m:r>
                                  <m:r>
                                    <a:rPr lang="en-CA" i="1" smtClean="0">
                                      <a:latin typeface="Cambria Math" panose="02040503050406030204" pitchFamily="18" charset="0"/>
                                    </a:rPr>
                                    <m:t> </m:t>
                                  </m:r>
                                  <m:sSub>
                                    <m:sSubPr>
                                      <m:ctrlPr>
                                        <a:rPr lang="en-CA" i="1">
                                          <a:latin typeface="Cambria Math" panose="02040503050406030204" pitchFamily="18" charset="0"/>
                                        </a:rPr>
                                      </m:ctrlPr>
                                    </m:sSubPr>
                                    <m:e>
                                      <m:r>
                                        <a:rPr lang="en-CA" b="0" i="1" smtClean="0">
                                          <a:latin typeface="Cambria Math" panose="02040503050406030204" pitchFamily="18" charset="0"/>
                                        </a:rPr>
                                        <m:t>𝑐</m:t>
                                      </m:r>
                                    </m:e>
                                    <m:sub>
                                      <m:r>
                                        <a:rPr lang="en-CA" i="1">
                                          <a:latin typeface="Cambria Math" panose="02040503050406030204" pitchFamily="18" charset="0"/>
                                        </a:rPr>
                                        <m:t>𝑗</m:t>
                                      </m:r>
                                    </m:sub>
                                  </m:sSub>
                                  <m:r>
                                    <a:rPr lang="en-CA" b="0" i="1" smtClean="0">
                                      <a:latin typeface="Cambria Math" panose="02040503050406030204" pitchFamily="18" charset="0"/>
                                    </a:rPr>
                                    <m:t>)</m:t>
                                  </m:r>
                                </m:den>
                              </m:f>
                            </m:e>
                          </m:func>
                        </m:e>
                      </m:nary>
                      <m:r>
                        <a:rPr lang="en-CA" b="0" i="1" smtClean="0">
                          <a:latin typeface="Cambria Math" panose="02040503050406030204" pitchFamily="18" charset="0"/>
                        </a:rPr>
                        <m:t>,</m:t>
                      </m:r>
                    </m:oMath>
                  </m:oMathPara>
                </a14:m>
                <a:br>
                  <a:rPr lang="en-CA" dirty="0">
                    <a:latin typeface="Dagny OT" panose="020B0504020201020104" pitchFamily="34" charset="0"/>
                  </a:rPr>
                </a:br>
                <a:r>
                  <a:rPr lang="en-CA" dirty="0">
                    <a:latin typeface="Dagny OT" panose="020B0504020201020104" pitchFamily="34" charset="0"/>
                  </a:rPr>
                  <a:t>where </a:t>
                </a:r>
                <a14:m>
                  <m:oMath xmlns:m="http://schemas.openxmlformats.org/officeDocument/2006/math">
                    <m:r>
                      <a:rPr lang="en-CA" i="1" dirty="0" smtClean="0">
                        <a:latin typeface="Cambria Math" panose="02040503050406030204" pitchFamily="18" charset="0"/>
                      </a:rPr>
                      <m:t>𝑁</m:t>
                    </m:r>
                  </m:oMath>
                </a14:m>
                <a:r>
                  <a:rPr lang="en-CA" dirty="0">
                    <a:latin typeface="Dagny OT" panose="020B0504020201020104" pitchFamily="34" charset="0"/>
                  </a:rPr>
                  <a:t> is the number of clusters,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b="0" i="1" smtClean="0">
                            <a:latin typeface="Cambria Math" panose="02040503050406030204" pitchFamily="18" charset="0"/>
                          </a:rPr>
                          <m:t>𝑚</m:t>
                        </m:r>
                      </m:sub>
                    </m:sSub>
                    <m:r>
                      <a:rPr lang="en-CA" i="1">
                        <a:latin typeface="Cambria Math" panose="02040503050406030204" pitchFamily="18" charset="0"/>
                      </a:rPr>
                      <m:t> </m:t>
                    </m:r>
                  </m:oMath>
                </a14:m>
                <a:r>
                  <a:rPr lang="en-CA" dirty="0">
                    <a:latin typeface="Dagny OT" panose="020B0504020201020104" pitchFamily="34" charset="0"/>
                  </a:rPr>
                  <a:t>is the centroid of the </a:t>
                </a:r>
                <a14:m>
                  <m:oMath xmlns:m="http://schemas.openxmlformats.org/officeDocument/2006/math">
                    <m:r>
                      <a:rPr lang="en-CA" i="1" dirty="0" smtClean="0">
                        <a:latin typeface="Cambria Math" panose="02040503050406030204" pitchFamily="18" charset="0"/>
                      </a:rPr>
                      <m:t>𝑚</m:t>
                    </m:r>
                  </m:oMath>
                </a14:m>
                <a:r>
                  <a:rPr lang="en-CA" baseline="30000" dirty="0" err="1">
                    <a:latin typeface="Dagny OT" panose="020B0504020201020104" pitchFamily="34" charset="0"/>
                  </a:rPr>
                  <a:t>th</a:t>
                </a:r>
                <a:r>
                  <a:rPr lang="en-CA" dirty="0">
                    <a:latin typeface="Dagny OT" panose="020B0504020201020104" pitchFamily="34" charset="0"/>
                  </a:rPr>
                  <a:t> cluster, and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𝑠</m:t>
                        </m:r>
                      </m:e>
                      <m:sub>
                        <m:r>
                          <a:rPr lang="en-CA" b="0" i="1" smtClean="0">
                            <a:latin typeface="Cambria Math" panose="02040503050406030204" pitchFamily="18" charset="0"/>
                          </a:rPr>
                          <m:t>𝑚</m:t>
                        </m:r>
                      </m:sub>
                    </m:sSub>
                  </m:oMath>
                </a14:m>
                <a:r>
                  <a:rPr lang="en-CA" dirty="0">
                    <a:latin typeface="Dagny OT" panose="020B0504020201020104" pitchFamily="34" charset="0"/>
                  </a:rPr>
                  <a:t> is the average distance of the points in the </a:t>
                </a:r>
                <a14:m>
                  <m:oMath xmlns:m="http://schemas.openxmlformats.org/officeDocument/2006/math">
                    <m:r>
                      <a:rPr lang="en-CA" i="1" dirty="0" smtClean="0">
                        <a:latin typeface="Cambria Math" panose="02040503050406030204" pitchFamily="18" charset="0"/>
                      </a:rPr>
                      <m:t>𝑚</m:t>
                    </m:r>
                  </m:oMath>
                </a14:m>
                <a:r>
                  <a:rPr lang="en-CA" baseline="30000" dirty="0" err="1">
                    <a:latin typeface="Dagny OT" panose="020B0504020201020104" pitchFamily="34" charset="0"/>
                  </a:rPr>
                  <a:t>th</a:t>
                </a:r>
                <a:r>
                  <a:rPr lang="en-CA" dirty="0">
                    <a:latin typeface="Dagny OT" panose="020B0504020201020104" pitchFamily="34" charset="0"/>
                  </a:rPr>
                  <a:t> cluster to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𝑐</m:t>
                        </m:r>
                      </m:e>
                      <m:sub>
                        <m:r>
                          <a:rPr lang="en-CA" i="1">
                            <a:latin typeface="Cambria Math" panose="02040503050406030204" pitchFamily="18" charset="0"/>
                          </a:rPr>
                          <m:t>𝑚</m:t>
                        </m:r>
                      </m:sub>
                    </m:sSub>
                  </m:oMath>
                </a14:m>
                <a:r>
                  <a:rPr lang="en-CA" dirty="0">
                    <a:latin typeface="Dagny OT" panose="020B0504020201020104" pitchFamily="34" charset="0"/>
                  </a:rPr>
                  <a:t>;</a:t>
                </a:r>
              </a:p>
              <a:p>
                <a:pPr marL="457200" lvl="1" indent="0">
                  <a:buNone/>
                </a:pPr>
                <a:r>
                  <a:rPr lang="en-CA" dirty="0">
                    <a:latin typeface="Dagny OT" panose="020B0504020201020104" pitchFamily="34" charset="0"/>
                  </a:rPr>
                  <a:t>can be used to determine the number of clusters in </a:t>
                </a:r>
                <a14:m>
                  <m:oMath xmlns:m="http://schemas.openxmlformats.org/officeDocument/2006/math">
                    <m:r>
                      <a:rPr lang="en-CA" i="1" dirty="0" smtClean="0">
                        <a:latin typeface="Cambria Math" panose="02040503050406030204" pitchFamily="18" charset="0"/>
                      </a:rPr>
                      <m:t>𝑘</m:t>
                    </m:r>
                  </m:oMath>
                </a14:m>
                <a:r>
                  <a:rPr lang="en-CA" dirty="0">
                    <a:latin typeface="Dagny OT" panose="020B0504020201020104" pitchFamily="34" charset="0"/>
                  </a:rPr>
                  <a:t>-means</a:t>
                </a:r>
              </a:p>
              <a:p>
                <a:pPr indent="-228600"/>
                <a:endParaRPr lang="en-CA" sz="1000" b="1" dirty="0">
                  <a:latin typeface="Dagny OT" panose="020B0504020201020104" pitchFamily="34" charset="0"/>
                </a:endParaRPr>
              </a:p>
              <a:p>
                <a:pPr indent="-228600"/>
                <a:r>
                  <a:rPr lang="en-CA" b="1" dirty="0">
                    <a:latin typeface="Dagny OT" panose="020B0504020201020104" pitchFamily="34" charset="0"/>
                  </a:rPr>
                  <a:t>Other Methods</a:t>
                </a:r>
              </a:p>
              <a:p>
                <a:pPr lvl="1"/>
                <a:r>
                  <a:rPr lang="en-CA" dirty="0">
                    <a:latin typeface="Dagny OT" panose="020B0504020201020104" pitchFamily="34" charset="0"/>
                  </a:rPr>
                  <a:t>Sum of Squared Errors, Dunn’s Index, Silhouette Metric, etc.</a:t>
                </a:r>
              </a:p>
            </p:txBody>
          </p:sp>
        </mc:Choice>
        <mc:Fallback xmlns="">
          <p:sp>
            <p:nvSpPr>
              <p:cNvPr id="3" name="Content Placeholder 2">
                <a:extLst>
                  <a:ext uri="{FF2B5EF4-FFF2-40B4-BE49-F238E27FC236}">
                    <a16:creationId xmlns:a16="http://schemas.microsoft.com/office/drawing/2014/main" id="{072D8981-B927-4549-8491-2B0C74634344}"/>
                  </a:ext>
                </a:extLst>
              </p:cNvPr>
              <p:cNvSpPr>
                <a:spLocks noGrp="1" noRot="1" noChangeAspect="1" noMove="1" noResize="1" noEditPoints="1" noAdjustHandles="1" noChangeArrowheads="1" noChangeShapeType="1" noTextEdit="1"/>
              </p:cNvSpPr>
              <p:nvPr>
                <p:ph idx="1"/>
              </p:nvPr>
            </p:nvSpPr>
            <p:spPr>
              <a:blipFill>
                <a:blip r:embed="rId2"/>
                <a:stretch>
                  <a:fillRect l="-829"/>
                </a:stretch>
              </a:blipFill>
            </p:spPr>
            <p:txBody>
              <a:bodyPr/>
              <a:lstStyle/>
              <a:p>
                <a:r>
                  <a:rPr lang="en-US">
                    <a:noFill/>
                  </a:rPr>
                  <a:t> </a:t>
                </a:r>
              </a:p>
            </p:txBody>
          </p:sp>
        </mc:Fallback>
      </mc:AlternateContent>
    </p:spTree>
    <p:extLst>
      <p:ext uri="{BB962C8B-B14F-4D97-AF65-F5344CB8AC3E}">
        <p14:creationId xmlns:p14="http://schemas.microsoft.com/office/powerpoint/2010/main" val="358769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7" name="Rectangle 6">
            <a:extLst>
              <a:ext uri="{FF2B5EF4-FFF2-40B4-BE49-F238E27FC236}">
                <a16:creationId xmlns:a16="http://schemas.microsoft.com/office/drawing/2014/main" id="{CADA51A1-C838-434A-AE5A-7635C5A66A36}"/>
              </a:ext>
            </a:extLst>
          </p:cNvPr>
          <p:cNvSpPr/>
          <p:nvPr/>
        </p:nvSpPr>
        <p:spPr>
          <a:xfrm rot="16200000">
            <a:off x="1707194" y="3768458"/>
            <a:ext cx="3697686" cy="523220"/>
          </a:xfrm>
          <a:prstGeom prst="rect">
            <a:avLst/>
          </a:prstGeom>
        </p:spPr>
        <p:txBody>
          <a:bodyPr wrap="square">
            <a:spAutoFit/>
          </a:bodyPr>
          <a:lstStyle/>
          <a:p>
            <a:pPr algn="ctr"/>
            <a:r>
              <a:rPr lang="en-CA" dirty="0">
                <a:latin typeface="Dagny OT" panose="020B0504020201020104" pitchFamily="34" charset="0"/>
                <a:cs typeface="Helvetica" panose="020B0604020202020204" pitchFamily="34" charset="0"/>
              </a:rPr>
              <a:t>Davies-</a:t>
            </a:r>
            <a:r>
              <a:rPr lang="en-CA" dirty="0" err="1">
                <a:latin typeface="Dagny OT" panose="020B0504020201020104" pitchFamily="34" charset="0"/>
                <a:cs typeface="Helvetica" panose="020B0604020202020204" pitchFamily="34" charset="0"/>
              </a:rPr>
              <a:t>Bouldin</a:t>
            </a:r>
            <a:r>
              <a:rPr lang="en-CA" dirty="0">
                <a:latin typeface="Dagny OT" panose="020B0504020201020104" pitchFamily="34" charset="0"/>
                <a:cs typeface="Helvetica" panose="020B0604020202020204" pitchFamily="34" charset="0"/>
              </a:rPr>
              <a:t> Index (variant)</a:t>
            </a:r>
          </a:p>
          <a:p>
            <a:pPr algn="ctr"/>
            <a:endParaRPr lang="en-CA" sz="1000" dirty="0">
              <a:latin typeface="Dagny OT" panose="020B05040202010201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0B749E59-08A0-C643-AEEA-23F386B03853}"/>
              </a:ext>
            </a:extLst>
          </p:cNvPr>
          <p:cNvSpPr/>
          <p:nvPr/>
        </p:nvSpPr>
        <p:spPr>
          <a:xfrm>
            <a:off x="7494200" y="6334780"/>
            <a:ext cx="145568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 of clusters</a:t>
            </a:r>
          </a:p>
          <a:p>
            <a:pPr algn="just"/>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262343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7647" y="2181225"/>
            <a:ext cx="4556706" cy="4140200"/>
          </a:xfrm>
        </p:spPr>
      </p:pic>
      <p:sp>
        <p:nvSpPr>
          <p:cNvPr id="7" name="Rectangle 6">
            <a:extLst>
              <a:ext uri="{FF2B5EF4-FFF2-40B4-BE49-F238E27FC236}">
                <a16:creationId xmlns:a16="http://schemas.microsoft.com/office/drawing/2014/main" id="{CADA51A1-C838-434A-AE5A-7635C5A66A36}"/>
              </a:ext>
            </a:extLst>
          </p:cNvPr>
          <p:cNvSpPr/>
          <p:nvPr/>
        </p:nvSpPr>
        <p:spPr>
          <a:xfrm rot="16200000">
            <a:off x="1707194" y="3768458"/>
            <a:ext cx="3697686" cy="523220"/>
          </a:xfrm>
          <a:prstGeom prst="rect">
            <a:avLst/>
          </a:prstGeom>
        </p:spPr>
        <p:txBody>
          <a:bodyPr wrap="square">
            <a:spAutoFit/>
          </a:bodyPr>
          <a:lstStyle/>
          <a:p>
            <a:pPr algn="ctr"/>
            <a:r>
              <a:rPr lang="en-CA" dirty="0">
                <a:latin typeface="Dagny OT" panose="020B0504020201020104" pitchFamily="34" charset="0"/>
                <a:cs typeface="Helvetica" panose="020B0604020202020204" pitchFamily="34" charset="0"/>
              </a:rPr>
              <a:t>Davies-</a:t>
            </a:r>
            <a:r>
              <a:rPr lang="en-CA" dirty="0" err="1">
                <a:latin typeface="Dagny OT" panose="020B0504020201020104" pitchFamily="34" charset="0"/>
                <a:cs typeface="Helvetica" panose="020B0604020202020204" pitchFamily="34" charset="0"/>
              </a:rPr>
              <a:t>Bouldin</a:t>
            </a:r>
            <a:r>
              <a:rPr lang="en-CA" dirty="0">
                <a:latin typeface="Dagny OT" panose="020B0504020201020104" pitchFamily="34" charset="0"/>
                <a:cs typeface="Helvetica" panose="020B0604020202020204" pitchFamily="34" charset="0"/>
              </a:rPr>
              <a:t> Index (variant)</a:t>
            </a:r>
          </a:p>
          <a:p>
            <a:pPr algn="ctr"/>
            <a:endParaRPr lang="en-CA" sz="1000" dirty="0">
              <a:latin typeface="Dagny OT" panose="020B05040202010201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0B749E59-08A0-C643-AEEA-23F386B03853}"/>
              </a:ext>
            </a:extLst>
          </p:cNvPr>
          <p:cNvSpPr/>
          <p:nvPr/>
        </p:nvSpPr>
        <p:spPr>
          <a:xfrm>
            <a:off x="7494200" y="6334780"/>
            <a:ext cx="145568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 of clusters</a:t>
            </a:r>
          </a:p>
          <a:p>
            <a:pPr algn="just"/>
            <a:endParaRPr lang="en-CA" sz="1000" dirty="0">
              <a:latin typeface="Dagny OT" panose="020B05040202010201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9971F436-E7F8-E540-AA34-1F5FFA20FCC7}"/>
              </a:ext>
            </a:extLst>
          </p:cNvPr>
          <p:cNvSpPr/>
          <p:nvPr/>
        </p:nvSpPr>
        <p:spPr>
          <a:xfrm>
            <a:off x="4856012" y="2000109"/>
            <a:ext cx="461554" cy="644435"/>
          </a:xfrm>
          <a:prstGeom prst="rect">
            <a:avLst/>
          </a:prstGeom>
          <a:solidFill>
            <a:srgbClr val="5B9BD5">
              <a:alpha val="545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478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7864" y="2181225"/>
            <a:ext cx="4536272" cy="4140200"/>
          </a:xfrm>
        </p:spPr>
      </p:pic>
      <p:sp>
        <p:nvSpPr>
          <p:cNvPr id="7" name="Rectangle 6">
            <a:extLst>
              <a:ext uri="{FF2B5EF4-FFF2-40B4-BE49-F238E27FC236}">
                <a16:creationId xmlns:a16="http://schemas.microsoft.com/office/drawing/2014/main" id="{CADA51A1-C838-434A-AE5A-7635C5A66A36}"/>
              </a:ext>
            </a:extLst>
          </p:cNvPr>
          <p:cNvSpPr/>
          <p:nvPr/>
        </p:nvSpPr>
        <p:spPr>
          <a:xfrm rot="16200000">
            <a:off x="1597793" y="4294665"/>
            <a:ext cx="3697686"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Sum of Squared Errors</a:t>
            </a:r>
          </a:p>
          <a:p>
            <a:pPr algn="just"/>
            <a:endParaRPr lang="en-CA" sz="1000" dirty="0">
              <a:latin typeface="Dagny OT" panose="020B05040202010201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0B749E59-08A0-C643-AEEA-23F386B03853}"/>
              </a:ext>
            </a:extLst>
          </p:cNvPr>
          <p:cNvSpPr/>
          <p:nvPr/>
        </p:nvSpPr>
        <p:spPr>
          <a:xfrm>
            <a:off x="6908453" y="6405118"/>
            <a:ext cx="145568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 of clusters</a:t>
            </a:r>
          </a:p>
          <a:p>
            <a:pPr algn="just"/>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13397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7864" y="2181225"/>
            <a:ext cx="4536272" cy="4140200"/>
          </a:xfrm>
        </p:spPr>
      </p:pic>
      <p:sp>
        <p:nvSpPr>
          <p:cNvPr id="7" name="Rectangle 6">
            <a:extLst>
              <a:ext uri="{FF2B5EF4-FFF2-40B4-BE49-F238E27FC236}">
                <a16:creationId xmlns:a16="http://schemas.microsoft.com/office/drawing/2014/main" id="{CADA51A1-C838-434A-AE5A-7635C5A66A36}"/>
              </a:ext>
            </a:extLst>
          </p:cNvPr>
          <p:cNvSpPr/>
          <p:nvPr/>
        </p:nvSpPr>
        <p:spPr>
          <a:xfrm rot="16200000">
            <a:off x="1597793" y="4294665"/>
            <a:ext cx="3697686"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Sum of Squared Errors</a:t>
            </a:r>
          </a:p>
          <a:p>
            <a:pPr algn="just"/>
            <a:endParaRPr lang="en-CA" sz="1000" dirty="0">
              <a:latin typeface="Dagny OT" panose="020B0504020201020104"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0B749E59-08A0-C643-AEEA-23F386B03853}"/>
              </a:ext>
            </a:extLst>
          </p:cNvPr>
          <p:cNvSpPr/>
          <p:nvPr/>
        </p:nvSpPr>
        <p:spPr>
          <a:xfrm>
            <a:off x="6908453" y="6405118"/>
            <a:ext cx="1455683"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 of clusters</a:t>
            </a:r>
          </a:p>
          <a:p>
            <a:pPr algn="just"/>
            <a:endParaRPr lang="en-CA" sz="1000" dirty="0">
              <a:latin typeface="Dagny OT" panose="020B0504020201020104" pitchFamily="34" charset="0"/>
              <a:cs typeface="Helvetica" panose="020B0604020202020204" pitchFamily="34" charset="0"/>
            </a:endParaRPr>
          </a:p>
        </p:txBody>
      </p:sp>
      <p:sp>
        <p:nvSpPr>
          <p:cNvPr id="6" name="Rectangle 5">
            <a:extLst>
              <a:ext uri="{FF2B5EF4-FFF2-40B4-BE49-F238E27FC236}">
                <a16:creationId xmlns:a16="http://schemas.microsoft.com/office/drawing/2014/main" id="{6912E26D-72AF-2B49-81EF-C8B09CB6C329}"/>
              </a:ext>
            </a:extLst>
          </p:cNvPr>
          <p:cNvSpPr/>
          <p:nvPr/>
        </p:nvSpPr>
        <p:spPr>
          <a:xfrm>
            <a:off x="4304563" y="3479777"/>
            <a:ext cx="461554" cy="644435"/>
          </a:xfrm>
          <a:prstGeom prst="rect">
            <a:avLst/>
          </a:prstGeom>
          <a:solidFill>
            <a:srgbClr val="5B9BD5">
              <a:alpha val="545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B0B75D-F61C-C74E-9DAA-94E66E8214E5}"/>
              </a:ext>
            </a:extLst>
          </p:cNvPr>
          <p:cNvSpPr/>
          <p:nvPr/>
        </p:nvSpPr>
        <p:spPr>
          <a:xfrm>
            <a:off x="4846796" y="4403306"/>
            <a:ext cx="461554" cy="644435"/>
          </a:xfrm>
          <a:prstGeom prst="rect">
            <a:avLst/>
          </a:prstGeom>
          <a:solidFill>
            <a:srgbClr val="5B9BD5">
              <a:alpha val="5451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142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8900-A99A-6A42-9A3C-E48B580C30C5}"/>
              </a:ext>
            </a:extLst>
          </p:cNvPr>
          <p:cNvSpPr>
            <a:spLocks noGrp="1"/>
          </p:cNvSpPr>
          <p:nvPr>
            <p:ph type="title"/>
          </p:nvPr>
        </p:nvSpPr>
        <p:spPr/>
        <p:txBody>
          <a:bodyPr/>
          <a:lstStyle/>
          <a:p>
            <a:r>
              <a:rPr lang="en-CA"/>
              <a:t>Example – Iris Dataset</a:t>
            </a:r>
            <a:endParaRPr lang="en-US" dirty="0"/>
          </a:p>
        </p:txBody>
      </p:sp>
      <p:pic>
        <p:nvPicPr>
          <p:cNvPr id="9" name="Content Placeholder 8">
            <a:extLst>
              <a:ext uri="{FF2B5EF4-FFF2-40B4-BE49-F238E27FC236}">
                <a16:creationId xmlns:a16="http://schemas.microsoft.com/office/drawing/2014/main" id="{BC224598-9F06-8949-99D0-50B649E367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4150" y="2181225"/>
            <a:ext cx="4323699" cy="4140200"/>
          </a:xfrm>
        </p:spPr>
      </p:pic>
      <p:sp>
        <p:nvSpPr>
          <p:cNvPr id="10" name="Rectangle 9">
            <a:extLst>
              <a:ext uri="{FF2B5EF4-FFF2-40B4-BE49-F238E27FC236}">
                <a16:creationId xmlns:a16="http://schemas.microsoft.com/office/drawing/2014/main" id="{0B149B9C-2F89-2F43-9DCE-634AB798531F}"/>
              </a:ext>
            </a:extLst>
          </p:cNvPr>
          <p:cNvSpPr/>
          <p:nvPr/>
        </p:nvSpPr>
        <p:spPr>
          <a:xfrm rot="16200000">
            <a:off x="1823697" y="4603012"/>
            <a:ext cx="3697686" cy="523220"/>
          </a:xfrm>
          <a:prstGeom prst="rect">
            <a:avLst/>
          </a:prstGeom>
        </p:spPr>
        <p:txBody>
          <a:bodyPr wrap="square">
            <a:spAutoFit/>
          </a:bodyPr>
          <a:lstStyle/>
          <a:p>
            <a:pPr algn="r"/>
            <a:r>
              <a:rPr lang="en-CA" dirty="0">
                <a:latin typeface="Dagny OT" panose="020B0504020201020104" pitchFamily="34" charset="0"/>
                <a:cs typeface="Helvetica" panose="020B0604020202020204" pitchFamily="34" charset="0"/>
              </a:rPr>
              <a:t>5 clusters (1 replicate)</a:t>
            </a:r>
          </a:p>
          <a:p>
            <a:pPr algn="just"/>
            <a:endParaRPr lang="en-CA" sz="1000" dirty="0">
              <a:latin typeface="Dagny OT" panose="020B0504020201020104" pitchFamily="34" charset="0"/>
              <a:cs typeface="Helvetica" panose="020B0604020202020204" pitchFamily="34" charset="0"/>
            </a:endParaRPr>
          </a:p>
        </p:txBody>
      </p:sp>
    </p:spTree>
    <p:extLst>
      <p:ext uri="{BB962C8B-B14F-4D97-AF65-F5344CB8AC3E}">
        <p14:creationId xmlns:p14="http://schemas.microsoft.com/office/powerpoint/2010/main" val="41112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DD54-6410-7747-8F2A-4D2A1FC5473A}"/>
              </a:ext>
            </a:extLst>
          </p:cNvPr>
          <p:cNvSpPr>
            <a:spLocks noGrp="1"/>
          </p:cNvSpPr>
          <p:nvPr>
            <p:ph type="title"/>
          </p:nvPr>
        </p:nvSpPr>
        <p:spPr/>
        <p:txBody>
          <a:bodyPr/>
          <a:lstStyle/>
          <a:p>
            <a:r>
              <a:rPr lang="en-CA" dirty="0"/>
              <a:t>Methodology and Results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F21653-D6BF-1348-953E-E1E244C1D5A8}"/>
                  </a:ext>
                </a:extLst>
              </p:cNvPr>
              <p:cNvSpPr>
                <a:spLocks noGrp="1"/>
              </p:cNvSpPr>
              <p:nvPr>
                <p:ph idx="1"/>
              </p:nvPr>
            </p:nvSpPr>
            <p:spPr/>
            <p:txBody>
              <a:bodyPr/>
              <a:lstStyle/>
              <a:p>
                <a:pPr algn="just">
                  <a:lnSpc>
                    <a:spcPct val="100000"/>
                  </a:lnSpc>
                </a:pPr>
                <a:r>
                  <a:rPr lang="en-CA" dirty="0"/>
                  <a:t>Used </a:t>
                </a:r>
                <a14:m>
                  <m:oMath xmlns:m="http://schemas.openxmlformats.org/officeDocument/2006/math">
                    <m:r>
                      <a:rPr lang="en-CA" i="1" dirty="0" smtClean="0">
                        <a:latin typeface="Cambria Math" panose="02040503050406030204" pitchFamily="18" charset="0"/>
                      </a:rPr>
                      <m:t>𝑘</m:t>
                    </m:r>
                  </m:oMath>
                </a14:m>
                <a:r>
                  <a:rPr lang="en-CA" dirty="0"/>
                  <a:t>-mode to cluster 20,000 women into seven statistically distinct clusters based on their questions and answers.</a:t>
                </a:r>
              </a:p>
              <a:p>
                <a:pPr lvl="1" algn="just">
                  <a:lnSpc>
                    <a:spcPct val="100000"/>
                  </a:lnSpc>
                </a:pPr>
                <a:endParaRPr lang="en-CA" sz="1000" dirty="0"/>
              </a:p>
              <a:p>
                <a:pPr algn="just">
                  <a:lnSpc>
                    <a:spcPct val="100000"/>
                  </a:lnSpc>
                </a:pPr>
                <a:r>
                  <a:rPr lang="en-CA" dirty="0"/>
                  <a:t>Validated the clustering with another 5,000 profiles from the site.</a:t>
                </a:r>
              </a:p>
              <a:p>
                <a:pPr lvl="1" algn="just">
                  <a:lnSpc>
                    <a:spcPct val="100000"/>
                  </a:lnSpc>
                </a:pPr>
                <a:endParaRPr lang="en-CA" sz="1000" dirty="0"/>
              </a:p>
              <a:p>
                <a:pPr algn="just">
                  <a:lnSpc>
                    <a:spcPct val="100000"/>
                  </a:lnSpc>
                </a:pPr>
                <a:r>
                  <a:rPr lang="en-CA" dirty="0"/>
                  <a:t>Analyzed the clusters to find two that interested him </a:t>
                </a:r>
              </a:p>
              <a:p>
                <a:pPr lvl="1" algn="just">
                  <a:lnSpc>
                    <a:spcPct val="100000"/>
                  </a:lnSpc>
                </a:pPr>
                <a:r>
                  <a:rPr lang="en-CA" dirty="0"/>
                  <a:t>women in their mid-twenties who looked like indie types, musicians and artists</a:t>
                </a:r>
              </a:p>
              <a:p>
                <a:pPr lvl="1" algn="just">
                  <a:lnSpc>
                    <a:spcPct val="100000"/>
                  </a:lnSpc>
                </a:pPr>
                <a:r>
                  <a:rPr lang="en-CA" dirty="0"/>
                  <a:t>slightly older women who held professional creative jobs, like editors and designers.</a:t>
                </a:r>
              </a:p>
            </p:txBody>
          </p:sp>
        </mc:Choice>
        <mc:Fallback xmlns="">
          <p:sp>
            <p:nvSpPr>
              <p:cNvPr id="3" name="Content Placeholder 2">
                <a:extLst>
                  <a:ext uri="{FF2B5EF4-FFF2-40B4-BE49-F238E27FC236}">
                    <a16:creationId xmlns:a16="http://schemas.microsoft.com/office/drawing/2014/main" id="{8AF21653-D6BF-1348-953E-E1E244C1D5A8}"/>
                  </a:ext>
                </a:extLst>
              </p:cNvPr>
              <p:cNvSpPr>
                <a:spLocks noGrp="1" noRot="1" noChangeAspect="1" noMove="1" noResize="1" noEditPoints="1" noAdjustHandles="1" noChangeArrowheads="1" noChangeShapeType="1" noTextEdit="1"/>
              </p:cNvSpPr>
              <p:nvPr>
                <p:ph idx="1"/>
              </p:nvPr>
            </p:nvSpPr>
            <p:spPr>
              <a:blipFill>
                <a:blip r:embed="rId2"/>
                <a:stretch>
                  <a:fillRect l="-829" r="-829"/>
                </a:stretch>
              </a:blipFill>
            </p:spPr>
            <p:txBody>
              <a:bodyPr/>
              <a:lstStyle/>
              <a:p>
                <a:r>
                  <a:rPr lang="en-US">
                    <a:noFill/>
                  </a:rPr>
                  <a:t> </a:t>
                </a:r>
              </a:p>
            </p:txBody>
          </p:sp>
        </mc:Fallback>
      </mc:AlternateContent>
    </p:spTree>
    <p:extLst>
      <p:ext uri="{BB962C8B-B14F-4D97-AF65-F5344CB8AC3E}">
        <p14:creationId xmlns:p14="http://schemas.microsoft.com/office/powerpoint/2010/main" val="230836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cs typeface="Helvetica" panose="020B0604020202020204" pitchFamily="34" charset="0"/>
              </a:rPr>
              <a:t>Is this a “good” clustering model?</a:t>
            </a:r>
          </a:p>
        </p:txBody>
      </p:sp>
    </p:spTree>
    <p:extLst>
      <p:ext uri="{BB962C8B-B14F-4D97-AF65-F5344CB8AC3E}">
        <p14:creationId xmlns:p14="http://schemas.microsoft.com/office/powerpoint/2010/main" val="188590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References</a:t>
            </a:r>
          </a:p>
        </p:txBody>
      </p:sp>
      <p:sp>
        <p:nvSpPr>
          <p:cNvPr id="4" name="Text Placeholder 3">
            <a:extLst>
              <a:ext uri="{FF2B5EF4-FFF2-40B4-BE49-F238E27FC236}">
                <a16:creationId xmlns:a16="http://schemas.microsoft.com/office/drawing/2014/main" id="{1387842D-FA01-F249-8E1F-9B29F85DEEEC}"/>
              </a:ext>
            </a:extLst>
          </p:cNvPr>
          <p:cNvSpPr>
            <a:spLocks noGrp="1"/>
          </p:cNvSpPr>
          <p:nvPr>
            <p:ph type="body" idx="1"/>
          </p:nvPr>
        </p:nvSpPr>
        <p:spPr/>
        <p:txBody>
          <a:bodyPr/>
          <a:lstStyle/>
          <a:p>
            <a:r>
              <a:rPr lang="en-US" dirty="0"/>
              <a:t>CLUSTERING</a:t>
            </a:r>
          </a:p>
        </p:txBody>
      </p:sp>
    </p:spTree>
    <p:extLst>
      <p:ext uri="{BB962C8B-B14F-4D97-AF65-F5344CB8AC3E}">
        <p14:creationId xmlns:p14="http://schemas.microsoft.com/office/powerpoint/2010/main" val="24108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Supplemental Material</a:t>
            </a:r>
            <a:endParaRPr lang="en-US" dirty="0"/>
          </a:p>
        </p:txBody>
      </p:sp>
      <p:sp>
        <p:nvSpPr>
          <p:cNvPr id="3" name="Content Placeholder 2"/>
          <p:cNvSpPr>
            <a:spLocks noGrp="1"/>
          </p:cNvSpPr>
          <p:nvPr>
            <p:ph idx="1"/>
          </p:nvPr>
        </p:nvSpPr>
        <p:spPr/>
        <p:txBody>
          <a:bodyPr>
            <a:noAutofit/>
          </a:bodyPr>
          <a:lstStyle/>
          <a:p>
            <a:br>
              <a:rPr lang="en-CA" sz="100" dirty="0"/>
            </a:br>
            <a:r>
              <a:rPr lang="en-CA" sz="2000" dirty="0"/>
              <a:t>Hierarchical Clustering</a:t>
            </a:r>
            <a:br>
              <a:rPr lang="en-CA" sz="2000" dirty="0"/>
            </a:br>
            <a:r>
              <a:rPr lang="en-CA" sz="2000" dirty="0">
                <a:hlinkClick r:id="rId2"/>
              </a:rPr>
              <a:t>https://www.data-action-lab.com/wp-content/uploads/2019/03/Hierarchical-Clustering.pdf</a:t>
            </a:r>
            <a:r>
              <a:rPr lang="en-CA" sz="2000" dirty="0"/>
              <a:t>  </a:t>
            </a:r>
          </a:p>
          <a:p>
            <a:endParaRPr lang="en-CA" sz="500" dirty="0"/>
          </a:p>
          <a:p>
            <a:r>
              <a:rPr lang="en-CA" sz="2000" dirty="0"/>
              <a:t>DBSCAN </a:t>
            </a:r>
            <a:br>
              <a:rPr lang="en-CA" sz="2000" dirty="0"/>
            </a:br>
            <a:r>
              <a:rPr lang="en-CA" sz="2000" dirty="0">
                <a:hlinkClick r:id="rId3"/>
              </a:rPr>
              <a:t>https://www.data-action-lab.com/wp-content/uploads/2019/03/Density-Based-Clustering.pdf</a:t>
            </a:r>
            <a:r>
              <a:rPr lang="en-CA" sz="2000" dirty="0"/>
              <a:t> </a:t>
            </a:r>
          </a:p>
          <a:p>
            <a:pPr algn="just"/>
            <a:endParaRPr lang="en-CA" sz="500" dirty="0"/>
          </a:p>
          <a:p>
            <a:r>
              <a:rPr lang="en-CA" sz="2000" dirty="0"/>
              <a:t>Spectral Clustering</a:t>
            </a:r>
            <a:br>
              <a:rPr lang="en-CA" sz="2000" dirty="0"/>
            </a:br>
            <a:r>
              <a:rPr lang="en-CA" sz="2000" dirty="0">
                <a:hlinkClick r:id="rId4"/>
              </a:rPr>
              <a:t>https://www.data-action-lab.com/wp-content/uploads/2019/03/Spectral-Clustering.pdf</a:t>
            </a:r>
            <a:r>
              <a:rPr lang="en-CA" sz="2000" dirty="0"/>
              <a:t> </a:t>
            </a:r>
          </a:p>
          <a:p>
            <a:pPr algn="just"/>
            <a:endParaRPr lang="en-CA" sz="500" dirty="0"/>
          </a:p>
          <a:p>
            <a:r>
              <a:rPr lang="en-CA" sz="2000" dirty="0"/>
              <a:t>Clustering Notebooks</a:t>
            </a:r>
            <a:br>
              <a:rPr lang="en-CA" sz="2000" dirty="0"/>
            </a:br>
            <a:r>
              <a:rPr lang="en-CA" sz="2000" dirty="0">
                <a:hlinkClick r:id="rId5"/>
              </a:rPr>
              <a:t>https://www.data-action-lab.com/wp-content/uploads/2019/03/ClusteringNotebooks.zip</a:t>
            </a:r>
            <a:endParaRPr lang="en-CA" sz="2000" dirty="0"/>
          </a:p>
        </p:txBody>
      </p:sp>
    </p:spTree>
    <p:extLst>
      <p:ext uri="{BB962C8B-B14F-4D97-AF65-F5344CB8AC3E}">
        <p14:creationId xmlns:p14="http://schemas.microsoft.com/office/powerpoint/2010/main" val="25118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r>
              <a:rPr lang="en-US" sz="2000" dirty="0">
                <a:hlinkClick r:id="rId2"/>
              </a:rPr>
              <a:t>https://en.wikipedia.org/wiki/Davies–</a:t>
            </a:r>
            <a:r>
              <a:rPr lang="en-US" sz="2000" dirty="0" err="1">
                <a:hlinkClick r:id="rId2"/>
              </a:rPr>
              <a:t>Bouldin_index</a:t>
            </a:r>
            <a:r>
              <a:rPr lang="en-US" sz="2000" dirty="0"/>
              <a:t> </a:t>
            </a:r>
            <a:endParaRPr lang="en-CA" sz="2000" dirty="0"/>
          </a:p>
          <a:p>
            <a:endParaRPr lang="en-CA" sz="100" dirty="0">
              <a:hlinkClick r:id="rId3"/>
            </a:endParaRPr>
          </a:p>
          <a:p>
            <a:r>
              <a:rPr lang="en-CA" sz="2000" dirty="0">
                <a:hlinkClick r:id="rId3"/>
              </a:rPr>
              <a:t>https://algobeans.com/2015/11/30/k-means-clustering-laymans-tutorial/</a:t>
            </a:r>
            <a:r>
              <a:rPr lang="en-CA" sz="2000" dirty="0"/>
              <a:t> </a:t>
            </a:r>
          </a:p>
          <a:p>
            <a:endParaRPr lang="en-CA" sz="100" dirty="0">
              <a:hlinkClick r:id="rId4"/>
            </a:endParaRPr>
          </a:p>
          <a:p>
            <a:r>
              <a:rPr lang="en-CA" sz="2000" dirty="0">
                <a:hlinkClick r:id="rId4"/>
              </a:rPr>
              <a:t>http://www.cs.umd.edu/~samir/498/10Algorithms-08.pdf</a:t>
            </a:r>
            <a:r>
              <a:rPr lang="en-CA" sz="2000" dirty="0"/>
              <a:t> </a:t>
            </a:r>
          </a:p>
          <a:p>
            <a:pPr algn="just"/>
            <a:endParaRPr lang="en-CA" sz="100" dirty="0"/>
          </a:p>
          <a:p>
            <a:pPr algn="just"/>
            <a:r>
              <a:rPr lang="en-CA" sz="2000" dirty="0"/>
              <a:t>Aggarwal, C.C., Reddy, C.K. (eds.) [2014], </a:t>
            </a:r>
            <a:r>
              <a:rPr lang="en-CA" sz="2000" i="1" dirty="0">
                <a:latin typeface="Helvetica Light Oblique" pitchFamily="2" charset="0"/>
              </a:rPr>
              <a:t>Data </a:t>
            </a:r>
            <a:r>
              <a:rPr lang="en-CA" sz="2000" i="1" dirty="0" err="1">
                <a:latin typeface="Helvetica Light Oblique" pitchFamily="2" charset="0"/>
              </a:rPr>
              <a:t>Custering</a:t>
            </a:r>
            <a:r>
              <a:rPr lang="en-CA" sz="2000" i="1" dirty="0">
                <a:latin typeface="Helvetica Light Oblique" pitchFamily="2" charset="0"/>
              </a:rPr>
              <a:t>: Algorithms and Applications</a:t>
            </a:r>
            <a:r>
              <a:rPr lang="en-CA" sz="2000" dirty="0"/>
              <a:t>, CRC Press.</a:t>
            </a:r>
          </a:p>
          <a:p>
            <a:pPr algn="just"/>
            <a:endParaRPr lang="en-CA" sz="100" dirty="0"/>
          </a:p>
          <a:p>
            <a:pPr algn="just"/>
            <a:r>
              <a:rPr lang="en-CA" sz="2000" dirty="0" err="1"/>
              <a:t>Torgo</a:t>
            </a:r>
            <a:r>
              <a:rPr lang="en-CA" sz="2000" dirty="0"/>
              <a:t>, L. [2017], </a:t>
            </a:r>
            <a:r>
              <a:rPr lang="en-CA" sz="2000" i="1" dirty="0">
                <a:latin typeface="Helvetica Light Oblique" pitchFamily="2" charset="0"/>
              </a:rPr>
              <a:t>Data Mining with R: Learning with Case Studies </a:t>
            </a:r>
            <a:r>
              <a:rPr lang="en-CA" sz="2000" dirty="0"/>
              <a:t>(2</a:t>
            </a:r>
            <a:r>
              <a:rPr lang="en-CA" sz="2000" baseline="30000" dirty="0"/>
              <a:t>nd</a:t>
            </a:r>
            <a:r>
              <a:rPr lang="en-CA" sz="2000" dirty="0"/>
              <a:t> ed.), CRC Press</a:t>
            </a:r>
          </a:p>
          <a:p>
            <a:pPr algn="just"/>
            <a:endParaRPr lang="en-CA" sz="100" dirty="0"/>
          </a:p>
          <a:p>
            <a:pPr algn="just"/>
            <a:r>
              <a:rPr lang="en-CA" sz="2000" dirty="0"/>
              <a:t>Aggarwal, C.C. [2015], </a:t>
            </a:r>
            <a:r>
              <a:rPr lang="en-CA" sz="2000" i="1" dirty="0">
                <a:latin typeface="Helvetica Light Oblique" pitchFamily="2" charset="0"/>
              </a:rPr>
              <a:t>Data Mining: the Textbook</a:t>
            </a:r>
            <a:r>
              <a:rPr lang="en-CA" sz="2000" dirty="0"/>
              <a:t>, Springer</a:t>
            </a:r>
          </a:p>
          <a:p>
            <a:pPr algn="just"/>
            <a:endParaRPr lang="en-CA" sz="100" dirty="0"/>
          </a:p>
          <a:p>
            <a:pPr algn="just"/>
            <a:r>
              <a:rPr lang="en-CA" sz="2000" dirty="0" err="1"/>
              <a:t>Maheshwari</a:t>
            </a:r>
            <a:r>
              <a:rPr lang="en-CA" sz="2000" dirty="0"/>
              <a:t>, A.K. [2015], Business Intelligence and Data Mining, Business Expert Press.</a:t>
            </a:r>
            <a:endParaRPr lang="en-US" sz="2000" dirty="0"/>
          </a:p>
          <a:p>
            <a:pPr algn="just"/>
            <a:endParaRPr lang="en-CA" sz="100" dirty="0"/>
          </a:p>
          <a:p>
            <a:pPr algn="just"/>
            <a:r>
              <a:rPr lang="en-CA" sz="2000" dirty="0" err="1"/>
              <a:t>Leskovec</a:t>
            </a:r>
            <a:r>
              <a:rPr lang="en-CA" sz="2000" dirty="0"/>
              <a:t>, J., </a:t>
            </a:r>
            <a:r>
              <a:rPr lang="en-CA" sz="2000" dirty="0" err="1"/>
              <a:t>Rajamaran</a:t>
            </a:r>
            <a:r>
              <a:rPr lang="en-CA" sz="2000" dirty="0"/>
              <a:t>, A., Ullman, J.D. [2014], </a:t>
            </a:r>
            <a:r>
              <a:rPr lang="en-US" sz="2000" i="1" dirty="0">
                <a:latin typeface="Helvetica Light Oblique" pitchFamily="2" charset="0"/>
              </a:rPr>
              <a:t>Mining of Massive Datasets</a:t>
            </a:r>
            <a:r>
              <a:rPr lang="en-US" sz="2000" dirty="0">
                <a:latin typeface="Helvetica Light" pitchFamily="2" charset="0"/>
              </a:rPr>
              <a:t>, Cambridge Press.</a:t>
            </a:r>
          </a:p>
          <a:p>
            <a:pPr algn="just"/>
            <a:endParaRPr lang="en-US" sz="100" dirty="0"/>
          </a:p>
        </p:txBody>
      </p:sp>
    </p:spTree>
    <p:extLst>
      <p:ext uri="{BB962C8B-B14F-4D97-AF65-F5344CB8AC3E}">
        <p14:creationId xmlns:p14="http://schemas.microsoft.com/office/powerpoint/2010/main" val="20740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gn="just"/>
            <a:r>
              <a:rPr lang="en-US" sz="2000" dirty="0"/>
              <a:t>Provost, F., Fawcett, T. [2013], Data Science for Business, O'Reilly.</a:t>
            </a:r>
          </a:p>
          <a:p>
            <a:pPr algn="just"/>
            <a:endParaRPr lang="en-US" sz="100" dirty="0"/>
          </a:p>
          <a:p>
            <a:pPr algn="just"/>
            <a:r>
              <a:rPr lang="en-US" sz="2000" dirty="0"/>
              <a:t>Hastie, T., </a:t>
            </a:r>
            <a:r>
              <a:rPr lang="en-US" sz="2000" dirty="0" err="1"/>
              <a:t>Tibshirani</a:t>
            </a:r>
            <a:r>
              <a:rPr lang="en-US" sz="2000" dirty="0"/>
              <a:t>, R., and J. Friedman [2008], The Elements of Statistical Learning: Data Mining, Inference, and Prediction, 2nd ed., Springer.</a:t>
            </a:r>
          </a:p>
          <a:p>
            <a:pPr algn="just"/>
            <a:endParaRPr lang="en-US" sz="100" dirty="0"/>
          </a:p>
          <a:p>
            <a:pPr algn="just"/>
            <a:r>
              <a:rPr lang="en-US" sz="2000" dirty="0"/>
              <a:t>Frank, E., Witten, I.H. [2005], Data Mining: Practical Machine Learning Tools and Techniques, 2nd ed., Elsevier.</a:t>
            </a:r>
          </a:p>
          <a:p>
            <a:pPr algn="just"/>
            <a:endParaRPr lang="en-US" sz="100" dirty="0"/>
          </a:p>
          <a:p>
            <a:pPr algn="just"/>
            <a:r>
              <a:rPr lang="en-US" sz="2000" dirty="0">
                <a:hlinkClick r:id="rId2"/>
              </a:rPr>
              <a:t>https://en.wikipedia.org/wiki/Cluster_analysis</a:t>
            </a:r>
            <a:r>
              <a:rPr lang="en-US" sz="2000" dirty="0"/>
              <a:t> </a:t>
            </a:r>
          </a:p>
        </p:txBody>
      </p:sp>
    </p:spTree>
    <p:extLst>
      <p:ext uri="{BB962C8B-B14F-4D97-AF65-F5344CB8AC3E}">
        <p14:creationId xmlns:p14="http://schemas.microsoft.com/office/powerpoint/2010/main" val="419033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25000" lnSpcReduction="20000"/>
          </a:bodyPr>
          <a:lstStyle/>
          <a:p>
            <a:pPr algn="l">
              <a:lnSpc>
                <a:spcPct val="120000"/>
              </a:lnSpc>
            </a:pPr>
            <a:r>
              <a:rPr lang="en-US" sz="7200" i="1" dirty="0" err="1">
                <a:latin typeface="Dagny OT" panose="020B0504020201020104" pitchFamily="34" charset="0"/>
              </a:rPr>
              <a:t>hclust</a:t>
            </a:r>
            <a:r>
              <a:rPr lang="en-US" sz="7200" i="1" dirty="0">
                <a:latin typeface="Dagny OT" panose="020B0504020201020104" pitchFamily="34" charset="0"/>
              </a:rPr>
              <a:t> {stats},</a:t>
            </a:r>
            <a:r>
              <a:rPr lang="en-US" sz="7200" dirty="0">
                <a:latin typeface="Dagny OT" panose="020B0504020201020104" pitchFamily="34" charset="0"/>
              </a:rPr>
              <a:t> R Documentation: Hierarchical Clustering, from Package stats version 3.3.0., by R Core Team and contributors worldwide. Retrieved 2016.10.11</a:t>
            </a:r>
          </a:p>
          <a:p>
            <a:pPr algn="l">
              <a:lnSpc>
                <a:spcPct val="120000"/>
              </a:lnSpc>
            </a:pPr>
            <a:r>
              <a:rPr lang="en-US" sz="7200" dirty="0">
                <a:latin typeface="Dagny OT" panose="020B0504020201020104" pitchFamily="34" charset="0"/>
              </a:rPr>
              <a:t>Wikipedia: </a:t>
            </a:r>
            <a:r>
              <a:rPr lang="en-US" sz="7200" i="1" dirty="0">
                <a:latin typeface="Dagny OT" panose="020B0504020201020104" pitchFamily="34" charset="0"/>
              </a:rPr>
              <a:t>Hierarchical clustering</a:t>
            </a:r>
            <a:r>
              <a:rPr lang="en-US" sz="7200" dirty="0">
                <a:latin typeface="Dagny OT" panose="020B0504020201020104" pitchFamily="34" charset="0"/>
              </a:rPr>
              <a:t>. Last edited 2016-09-16. Retrieved 2016.10.11.</a:t>
            </a:r>
          </a:p>
          <a:p>
            <a:pPr algn="l">
              <a:lnSpc>
                <a:spcPct val="120000"/>
              </a:lnSpc>
            </a:pPr>
            <a:r>
              <a:rPr lang="en-US" sz="7200" i="1" dirty="0">
                <a:latin typeface="Dagny OT" panose="020B0504020201020104" pitchFamily="34" charset="0"/>
              </a:rPr>
              <a:t>Hierarchical agglomerative clustering</a:t>
            </a:r>
            <a:r>
              <a:rPr lang="en-US" sz="7200" dirty="0">
                <a:latin typeface="Dagny OT" panose="020B0504020201020104" pitchFamily="34" charset="0"/>
              </a:rPr>
              <a:t>, in Introduction to Information Retrieval, by C.D. Manning, P. </a:t>
            </a:r>
            <a:r>
              <a:rPr lang="en-US" sz="7200" dirty="0" err="1">
                <a:latin typeface="Dagny OT" panose="020B0504020201020104" pitchFamily="34" charset="0"/>
              </a:rPr>
              <a:t>Raghavan</a:t>
            </a:r>
            <a:r>
              <a:rPr lang="en-US" sz="7200" dirty="0">
                <a:latin typeface="Dagny OT" panose="020B0504020201020104" pitchFamily="34" charset="0"/>
              </a:rPr>
              <a:t> and H. </a:t>
            </a:r>
            <a:r>
              <a:rPr lang="en-US" sz="7200" dirty="0" err="1">
                <a:latin typeface="Dagny OT" panose="020B0504020201020104" pitchFamily="34" charset="0"/>
              </a:rPr>
              <a:t>Schütze</a:t>
            </a:r>
            <a:r>
              <a:rPr lang="en-US" sz="7200" dirty="0">
                <a:latin typeface="Dagny OT" panose="020B0504020201020104" pitchFamily="34" charset="0"/>
              </a:rPr>
              <a:t>. Published (online version) 2009.04.07</a:t>
            </a:r>
          </a:p>
          <a:p>
            <a:pPr algn="l">
              <a:lnSpc>
                <a:spcPct val="120000"/>
              </a:lnSpc>
            </a:pPr>
            <a:r>
              <a:rPr lang="en-US" sz="7200" i="1" dirty="0">
                <a:latin typeface="Dagny OT" panose="020B0504020201020104" pitchFamily="34" charset="0"/>
              </a:rPr>
              <a:t>Hierarchical Clustering with R (feat. D3.js and Shiny)</a:t>
            </a:r>
            <a:r>
              <a:rPr lang="en-US" sz="7200" dirty="0">
                <a:latin typeface="Dagny OT" panose="020B0504020201020104" pitchFamily="34" charset="0"/>
              </a:rPr>
              <a:t>, by R. </a:t>
            </a:r>
            <a:r>
              <a:rPr lang="en-US" sz="7200" dirty="0" err="1">
                <a:latin typeface="Dagny OT" panose="020B0504020201020104" pitchFamily="34" charset="0"/>
              </a:rPr>
              <a:t>Vogler</a:t>
            </a:r>
            <a:r>
              <a:rPr lang="en-US" sz="7200" dirty="0">
                <a:latin typeface="Dagny OT" panose="020B0504020201020104" pitchFamily="34" charset="0"/>
              </a:rPr>
              <a:t>. Published 2014-12-14. Retrieved 2016.10.11.</a:t>
            </a:r>
          </a:p>
          <a:p>
            <a:pPr algn="l">
              <a:lnSpc>
                <a:spcPct val="120000"/>
              </a:lnSpc>
            </a:pPr>
            <a:r>
              <a:rPr lang="en-US" sz="7200" i="1" dirty="0">
                <a:latin typeface="Dagny OT" panose="020B0504020201020104" pitchFamily="34" charset="0"/>
              </a:rPr>
              <a:t>Introduction to Visualizing Hierarchies</a:t>
            </a:r>
            <a:r>
              <a:rPr lang="en-US" sz="7200" dirty="0">
                <a:latin typeface="Dagny OT" panose="020B0504020201020104" pitchFamily="34" charset="0"/>
              </a:rPr>
              <a:t>, by R. </a:t>
            </a:r>
            <a:r>
              <a:rPr lang="en-US" sz="7200" dirty="0" err="1">
                <a:latin typeface="Dagny OT" panose="020B0504020201020104" pitchFamily="34" charset="0"/>
              </a:rPr>
              <a:t>Mazza</a:t>
            </a:r>
            <a:r>
              <a:rPr lang="en-US" sz="7200" dirty="0">
                <a:latin typeface="Dagny OT" panose="020B0504020201020104" pitchFamily="34" charset="0"/>
              </a:rPr>
              <a:t>, D. </a:t>
            </a:r>
            <a:r>
              <a:rPr lang="en-US" sz="7200" dirty="0" err="1">
                <a:latin typeface="Dagny OT" panose="020B0504020201020104" pitchFamily="34" charset="0"/>
              </a:rPr>
              <a:t>Brodbeck</a:t>
            </a:r>
            <a:r>
              <a:rPr lang="en-US" sz="7200" dirty="0">
                <a:latin typeface="Dagny OT" panose="020B0504020201020104" pitchFamily="34" charset="0"/>
              </a:rPr>
              <a:t>, M. Lanza and R. </a:t>
            </a:r>
            <a:r>
              <a:rPr lang="en-US" sz="7200" dirty="0" err="1">
                <a:latin typeface="Dagny OT" panose="020B0504020201020104" pitchFamily="34" charset="0"/>
              </a:rPr>
              <a:t>Wettel</a:t>
            </a:r>
            <a:r>
              <a:rPr lang="en-US" sz="7200" dirty="0">
                <a:latin typeface="Dagny OT" panose="020B0504020201020104" pitchFamily="34" charset="0"/>
              </a:rPr>
              <a:t>. Retrieved 2016.10.11.</a:t>
            </a:r>
          </a:p>
          <a:p>
            <a:pPr algn="l">
              <a:lnSpc>
                <a:spcPct val="120000"/>
              </a:lnSpc>
            </a:pPr>
            <a:r>
              <a:rPr lang="en-US" sz="7200" i="1" dirty="0">
                <a:latin typeface="Dagny OT" panose="020B0504020201020104" pitchFamily="34" charset="0"/>
              </a:rPr>
              <a:t>Hierarchical cluster analysis, in Multivariate Analysis of Ecological Data</a:t>
            </a:r>
            <a:r>
              <a:rPr lang="en-US" sz="7200" dirty="0">
                <a:latin typeface="Dagny OT" panose="020B0504020201020104" pitchFamily="34" charset="0"/>
              </a:rPr>
              <a:t>, by M. </a:t>
            </a:r>
            <a:r>
              <a:rPr lang="en-US" sz="7200" dirty="0" err="1">
                <a:latin typeface="Dagny OT" panose="020B0504020201020104" pitchFamily="34" charset="0"/>
              </a:rPr>
              <a:t>Greenacre</a:t>
            </a:r>
            <a:r>
              <a:rPr lang="en-US" sz="7200" dirty="0">
                <a:latin typeface="Dagny OT" panose="020B0504020201020104" pitchFamily="34" charset="0"/>
              </a:rPr>
              <a:t> and R. </a:t>
            </a:r>
            <a:r>
              <a:rPr lang="en-US" sz="7200" dirty="0" err="1">
                <a:latin typeface="Dagny OT" panose="020B0504020201020104" pitchFamily="34" charset="0"/>
              </a:rPr>
              <a:t>Primicerio</a:t>
            </a:r>
            <a:r>
              <a:rPr lang="en-US" sz="7200" dirty="0">
                <a:latin typeface="Dagny OT" panose="020B0504020201020104" pitchFamily="34" charset="0"/>
              </a:rPr>
              <a:t>. Published 2013, by </a:t>
            </a:r>
            <a:r>
              <a:rPr lang="en-US" sz="7200" dirty="0" err="1">
                <a:latin typeface="Dagny OT" panose="020B0504020201020104" pitchFamily="34" charset="0"/>
              </a:rPr>
              <a:t>Fundación</a:t>
            </a:r>
            <a:r>
              <a:rPr lang="en-US" sz="7200" dirty="0">
                <a:latin typeface="Dagny OT" panose="020B0504020201020104" pitchFamily="34" charset="0"/>
              </a:rPr>
              <a:t> BBVA, 2013, Plaza de San </a:t>
            </a:r>
            <a:r>
              <a:rPr lang="en-US" sz="7200" dirty="0" err="1">
                <a:latin typeface="Dagny OT" panose="020B0504020201020104" pitchFamily="34" charset="0"/>
              </a:rPr>
              <a:t>Nicolás</a:t>
            </a:r>
            <a:r>
              <a:rPr lang="en-US" sz="7200" dirty="0">
                <a:latin typeface="Dagny OT" panose="020B0504020201020104" pitchFamily="34" charset="0"/>
              </a:rPr>
              <a:t>, 4 48005 Bilbao.</a:t>
            </a:r>
          </a:p>
          <a:p>
            <a:pPr algn="l">
              <a:lnSpc>
                <a:spcPct val="120000"/>
              </a:lnSpc>
            </a:pPr>
            <a:r>
              <a:rPr lang="en-US" sz="7200" i="1" dirty="0">
                <a:latin typeface="Dagny OT" panose="020B0504020201020104" pitchFamily="34" charset="0"/>
              </a:rPr>
              <a:t>TIBCO </a:t>
            </a:r>
            <a:r>
              <a:rPr lang="en-US" sz="7200" i="1" dirty="0" err="1">
                <a:latin typeface="Dagny OT" panose="020B0504020201020104" pitchFamily="34" charset="0"/>
              </a:rPr>
              <a:t>Spotfire</a:t>
            </a:r>
            <a:r>
              <a:rPr lang="en-US" sz="7200" i="1" dirty="0">
                <a:latin typeface="Dagny OT" panose="020B0504020201020104" pitchFamily="34" charset="0"/>
              </a:rPr>
              <a:t> Documentation: What is a </a:t>
            </a:r>
            <a:r>
              <a:rPr lang="en-US" sz="7200" i="1" dirty="0" err="1">
                <a:latin typeface="Dagny OT" panose="020B0504020201020104" pitchFamily="34" charset="0"/>
              </a:rPr>
              <a:t>Treemap</a:t>
            </a:r>
            <a:r>
              <a:rPr lang="en-US" sz="7200" i="1" dirty="0">
                <a:latin typeface="Dagny OT" panose="020B0504020201020104" pitchFamily="34" charset="0"/>
              </a:rPr>
              <a:t>?</a:t>
            </a:r>
            <a:r>
              <a:rPr lang="en-US" sz="7200" dirty="0">
                <a:latin typeface="Dagny OT" panose="020B0504020201020104" pitchFamily="34" charset="0"/>
              </a:rPr>
              <a:t> Last edited: 2015-02-12. Retrieved 2016.10.11.</a:t>
            </a:r>
          </a:p>
          <a:p>
            <a:endParaRPr lang="en-US" sz="3300" dirty="0">
              <a:solidFill>
                <a:schemeClr val="tx1"/>
              </a:solidFill>
              <a:latin typeface="Dagny OT" panose="020B0504020201020104" pitchFamily="34" charset="0"/>
            </a:endParaRPr>
          </a:p>
        </p:txBody>
      </p:sp>
    </p:spTree>
    <p:extLst>
      <p:ext uri="{BB962C8B-B14F-4D97-AF65-F5344CB8AC3E}">
        <p14:creationId xmlns:p14="http://schemas.microsoft.com/office/powerpoint/2010/main" val="54589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40000" lnSpcReduction="20000"/>
          </a:bodyPr>
          <a:lstStyle/>
          <a:p>
            <a:pPr>
              <a:lnSpc>
                <a:spcPct val="120000"/>
              </a:lnSpc>
            </a:pPr>
            <a:r>
              <a:rPr lang="en-US" sz="3800" dirty="0">
                <a:latin typeface="Dagny OT" panose="020B0504020201020104" pitchFamily="34" charset="0"/>
              </a:rPr>
              <a:t>Wikipedia: </a:t>
            </a:r>
            <a:r>
              <a:rPr lang="en-US" sz="3800" i="1" dirty="0">
                <a:latin typeface="Dagny OT" panose="020B0504020201020104" pitchFamily="34" charset="0"/>
              </a:rPr>
              <a:t>Silhouette (clustering)</a:t>
            </a:r>
            <a:r>
              <a:rPr lang="en-US" sz="3800" dirty="0">
                <a:latin typeface="Dagny OT" panose="020B0504020201020104" pitchFamily="34" charset="0"/>
              </a:rPr>
              <a:t>. Last edited 2016-07-15. Retrieved 2016.10.11.</a:t>
            </a:r>
          </a:p>
          <a:p>
            <a:pPr>
              <a:lnSpc>
                <a:spcPct val="120000"/>
              </a:lnSpc>
            </a:pPr>
            <a:r>
              <a:rPr lang="en-US" sz="3800" i="1" dirty="0">
                <a:latin typeface="Dagny OT" panose="020B0504020201020104" pitchFamily="34" charset="0"/>
              </a:rPr>
              <a:t>silhouette {cluster} Compute or Extract Silhouette Information from Clustering</a:t>
            </a:r>
            <a:r>
              <a:rPr lang="en-US" sz="3800" dirty="0">
                <a:latin typeface="Dagny OT" panose="020B0504020201020104" pitchFamily="34" charset="0"/>
              </a:rPr>
              <a:t>, from Package cluster version 2.0.3, by M. </a:t>
            </a:r>
            <a:r>
              <a:rPr lang="en-US" sz="3800" dirty="0" err="1">
                <a:latin typeface="Dagny OT" panose="020B0504020201020104" pitchFamily="34" charset="0"/>
              </a:rPr>
              <a:t>Maechler</a:t>
            </a:r>
            <a:r>
              <a:rPr lang="en-US" sz="3800" dirty="0">
                <a:latin typeface="Dagny OT" panose="020B0504020201020104" pitchFamily="34" charset="0"/>
              </a:rPr>
              <a:t>, P. </a:t>
            </a:r>
            <a:r>
              <a:rPr lang="en-US" sz="3800" dirty="0" err="1">
                <a:latin typeface="Dagny OT" panose="020B0504020201020104" pitchFamily="34" charset="0"/>
              </a:rPr>
              <a:t>Rousseeuw</a:t>
            </a:r>
            <a:r>
              <a:rPr lang="en-US" sz="3800" dirty="0">
                <a:latin typeface="Dagny OT" panose="020B0504020201020104" pitchFamily="34" charset="0"/>
              </a:rPr>
              <a:t>, A. </a:t>
            </a:r>
            <a:r>
              <a:rPr lang="en-US" sz="3800" dirty="0" err="1">
                <a:latin typeface="Dagny OT" panose="020B0504020201020104" pitchFamily="34" charset="0"/>
              </a:rPr>
              <a:t>Struyf</a:t>
            </a:r>
            <a:r>
              <a:rPr lang="en-US" sz="3800" dirty="0">
                <a:latin typeface="Dagny OT" panose="020B0504020201020104" pitchFamily="34" charset="0"/>
              </a:rPr>
              <a:t> and M. Hubert. Published 2016-10-08. </a:t>
            </a:r>
          </a:p>
          <a:p>
            <a:pPr>
              <a:lnSpc>
                <a:spcPct val="120000"/>
              </a:lnSpc>
            </a:pPr>
            <a:r>
              <a:rPr lang="en-US" sz="3800" i="1" dirty="0">
                <a:latin typeface="Dagny OT" panose="020B0504020201020104" pitchFamily="34" charset="0"/>
              </a:rPr>
              <a:t>Relative Clustering Validity Criteria: A Comparative Overview </a:t>
            </a:r>
            <a:r>
              <a:rPr lang="en-US" sz="3800" dirty="0">
                <a:latin typeface="Dagny OT" panose="020B0504020201020104" pitchFamily="34" charset="0"/>
              </a:rPr>
              <a:t>by L. </a:t>
            </a:r>
            <a:r>
              <a:rPr lang="en-US" sz="3800" dirty="0" err="1">
                <a:latin typeface="Dagny OT" panose="020B0504020201020104" pitchFamily="34" charset="0"/>
              </a:rPr>
              <a:t>Vendramin</a:t>
            </a:r>
            <a:r>
              <a:rPr lang="en-US" sz="3800" dirty="0">
                <a:latin typeface="Dagny OT" panose="020B0504020201020104" pitchFamily="34" charset="0"/>
              </a:rPr>
              <a:t>, R.J.G.B. </a:t>
            </a:r>
            <a:r>
              <a:rPr lang="en-US" sz="3800" dirty="0" err="1">
                <a:latin typeface="Dagny OT" panose="020B0504020201020104" pitchFamily="34" charset="0"/>
              </a:rPr>
              <a:t>Campello</a:t>
            </a:r>
            <a:r>
              <a:rPr lang="en-US" sz="3800" dirty="0">
                <a:latin typeface="Dagny OT" panose="020B0504020201020104" pitchFamily="34" charset="0"/>
              </a:rPr>
              <a:t> and E.R. </a:t>
            </a:r>
            <a:r>
              <a:rPr lang="en-US" sz="3800" dirty="0" err="1">
                <a:latin typeface="Dagny OT" panose="020B0504020201020104" pitchFamily="34" charset="0"/>
              </a:rPr>
              <a:t>Hruschka</a:t>
            </a:r>
            <a:r>
              <a:rPr lang="en-US" sz="3800" dirty="0">
                <a:latin typeface="Dagny OT" panose="020B0504020201020104" pitchFamily="34" charset="0"/>
              </a:rPr>
              <a:t>. Published online 2010-06-30, by Wiley </a:t>
            </a:r>
            <a:r>
              <a:rPr lang="en-US" sz="3800" dirty="0" err="1">
                <a:latin typeface="Dagny OT" panose="020B0504020201020104" pitchFamily="34" charset="0"/>
              </a:rPr>
              <a:t>InterScience</a:t>
            </a:r>
            <a:r>
              <a:rPr lang="en-US" sz="3800" dirty="0">
                <a:latin typeface="Dagny OT" panose="020B0504020201020104" pitchFamily="34" charset="0"/>
              </a:rPr>
              <a:t>.</a:t>
            </a:r>
            <a:endParaRPr lang="en-US" sz="3800" b="1" dirty="0">
              <a:latin typeface="Dagny OT" panose="020B0504020201020104" pitchFamily="34" charset="0"/>
            </a:endParaRPr>
          </a:p>
          <a:p>
            <a:pPr>
              <a:lnSpc>
                <a:spcPct val="120000"/>
              </a:lnSpc>
            </a:pPr>
            <a:r>
              <a:rPr lang="en-US" sz="3800" i="1" dirty="0">
                <a:latin typeface="Dagny OT" panose="020B0504020201020104" pitchFamily="34" charset="0"/>
              </a:rPr>
              <a:t>A General Coefficient of Similarity and Some of Its Properties</a:t>
            </a:r>
            <a:r>
              <a:rPr lang="en-US" sz="3800" dirty="0">
                <a:latin typeface="Dagny OT" panose="020B0504020201020104" pitchFamily="34" charset="0"/>
              </a:rPr>
              <a:t>, by J. C. Gower. Biometrics, 1971.</a:t>
            </a:r>
          </a:p>
          <a:p>
            <a:pPr>
              <a:lnSpc>
                <a:spcPct val="120000"/>
              </a:lnSpc>
            </a:pPr>
            <a:r>
              <a:rPr lang="en-US" sz="3800" i="1" dirty="0">
                <a:latin typeface="Dagny OT" panose="020B0504020201020104" pitchFamily="34" charset="0"/>
              </a:rPr>
              <a:t>Dissimilarity Measures</a:t>
            </a:r>
            <a:r>
              <a:rPr lang="en-US" sz="3800" dirty="0">
                <a:latin typeface="Dagny OT" panose="020B0504020201020104" pitchFamily="34" charset="0"/>
              </a:rPr>
              <a:t>, in A Guide to Statistical Analysis in Microbial Ecology: a community-focused, living review of multivariate data analyses. by P.L. </a:t>
            </a:r>
            <a:r>
              <a:rPr lang="en-US" sz="3800" dirty="0" err="1">
                <a:latin typeface="Dagny OT" panose="020B0504020201020104" pitchFamily="34" charset="0"/>
              </a:rPr>
              <a:t>Buttigieg</a:t>
            </a:r>
            <a:r>
              <a:rPr lang="en-US" sz="3800" dirty="0">
                <a:latin typeface="Dagny OT" panose="020B0504020201020104" pitchFamily="34" charset="0"/>
              </a:rPr>
              <a:t> and A. </a:t>
            </a:r>
            <a:r>
              <a:rPr lang="en-US" sz="3800" dirty="0" err="1">
                <a:latin typeface="Dagny OT" panose="020B0504020201020104" pitchFamily="34" charset="0"/>
              </a:rPr>
              <a:t>Ramette</a:t>
            </a:r>
            <a:r>
              <a:rPr lang="en-US" sz="3800" dirty="0">
                <a:latin typeface="Dagny OT" panose="020B0504020201020104" pitchFamily="34" charset="0"/>
              </a:rPr>
              <a:t>. </a:t>
            </a:r>
          </a:p>
          <a:p>
            <a:pPr>
              <a:lnSpc>
                <a:spcPct val="120000"/>
              </a:lnSpc>
            </a:pPr>
            <a:r>
              <a:rPr lang="en-US" sz="3800" i="1" dirty="0">
                <a:latin typeface="Dagny OT" panose="020B0504020201020104" pitchFamily="34" charset="0"/>
              </a:rPr>
              <a:t>Cosine similarity, Pearson correlation, and OLS coefficients</a:t>
            </a:r>
            <a:r>
              <a:rPr lang="en-US" sz="3800" dirty="0">
                <a:latin typeface="Dagny OT" panose="020B0504020201020104" pitchFamily="34" charset="0"/>
              </a:rPr>
              <a:t>, by B. O’Connor. </a:t>
            </a:r>
          </a:p>
          <a:p>
            <a:pPr>
              <a:lnSpc>
                <a:spcPct val="120000"/>
              </a:lnSpc>
            </a:pPr>
            <a:r>
              <a:rPr lang="en-US" sz="3800" i="1" dirty="0">
                <a:latin typeface="Dagny OT" panose="020B0504020201020104" pitchFamily="34" charset="0"/>
              </a:rPr>
              <a:t>Data Mining Portfolio Similarity and Dissimilarity Measures</a:t>
            </a:r>
            <a:r>
              <a:rPr lang="en-US" sz="3800" dirty="0">
                <a:latin typeface="Dagny OT" panose="020B0504020201020104" pitchFamily="34" charset="0"/>
              </a:rPr>
              <a:t>, by G. </a:t>
            </a:r>
            <a:r>
              <a:rPr lang="en-US" sz="3800" dirty="0" err="1">
                <a:latin typeface="Dagny OT" panose="020B0504020201020104" pitchFamily="34" charset="0"/>
              </a:rPr>
              <a:t>Benoît</a:t>
            </a:r>
            <a:r>
              <a:rPr lang="en-US" sz="3800" dirty="0">
                <a:latin typeface="Dagny OT" panose="020B0504020201020104" pitchFamily="34" charset="0"/>
              </a:rPr>
              <a:t>.</a:t>
            </a:r>
          </a:p>
          <a:p>
            <a:pPr>
              <a:lnSpc>
                <a:spcPct val="120000"/>
              </a:lnSpc>
            </a:pPr>
            <a:r>
              <a:rPr lang="en-US" sz="3800" i="1" dirty="0">
                <a:latin typeface="Dagny OT" panose="020B0504020201020104" pitchFamily="34" charset="0"/>
              </a:rPr>
              <a:t>Measures of distance and correlation between variables</a:t>
            </a:r>
            <a:r>
              <a:rPr lang="en-US" sz="3800" dirty="0">
                <a:latin typeface="Dagny OT" panose="020B0504020201020104" pitchFamily="34" charset="0"/>
              </a:rPr>
              <a:t>, in Multivariate Analysis of Ecological Data, by M. </a:t>
            </a:r>
            <a:r>
              <a:rPr lang="en-US" sz="3800" dirty="0" err="1">
                <a:latin typeface="Dagny OT" panose="020B0504020201020104" pitchFamily="34" charset="0"/>
              </a:rPr>
              <a:t>Greenacre</a:t>
            </a:r>
            <a:r>
              <a:rPr lang="en-US" sz="3800" dirty="0">
                <a:latin typeface="Dagny OT" panose="020B0504020201020104" pitchFamily="34" charset="0"/>
              </a:rPr>
              <a:t> and R. </a:t>
            </a:r>
            <a:r>
              <a:rPr lang="en-US" sz="3800" dirty="0" err="1">
                <a:latin typeface="Dagny OT" panose="020B0504020201020104" pitchFamily="34" charset="0"/>
              </a:rPr>
              <a:t>Primicerio</a:t>
            </a:r>
            <a:r>
              <a:rPr lang="en-US" sz="3800" dirty="0">
                <a:latin typeface="Dagny OT" panose="020B0504020201020104" pitchFamily="34" charset="0"/>
              </a:rPr>
              <a:t>. Published 2013.</a:t>
            </a:r>
          </a:p>
        </p:txBody>
      </p:sp>
    </p:spTree>
    <p:extLst>
      <p:ext uri="{BB962C8B-B14F-4D97-AF65-F5344CB8AC3E}">
        <p14:creationId xmlns:p14="http://schemas.microsoft.com/office/powerpoint/2010/main" val="253763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gn="l">
              <a:lnSpc>
                <a:spcPct val="100000"/>
              </a:lnSpc>
            </a:pPr>
            <a:r>
              <a:rPr lang="en-US" sz="1800" i="1" dirty="0">
                <a:latin typeface="Dagny OT" panose="020B0504020201020104" pitchFamily="34" charset="0"/>
              </a:rPr>
              <a:t>Scientists Trace Society’s Myths to Primordial Origins</a:t>
            </a:r>
            <a:r>
              <a:rPr lang="en-US" sz="1800" dirty="0">
                <a:latin typeface="Dagny OT" panose="020B0504020201020104" pitchFamily="34" charset="0"/>
              </a:rPr>
              <a:t>, by J. </a:t>
            </a:r>
            <a:r>
              <a:rPr lang="en-US" sz="1800" dirty="0" err="1">
                <a:latin typeface="Dagny OT" panose="020B0504020201020104" pitchFamily="34" charset="0"/>
              </a:rPr>
              <a:t>d'Huy</a:t>
            </a:r>
            <a:r>
              <a:rPr lang="en-US" sz="1800" dirty="0">
                <a:latin typeface="Dagny OT" panose="020B0504020201020104" pitchFamily="34" charset="0"/>
              </a:rPr>
              <a:t>. In Scientific American (Online). Published 2016-09-29. Retrieved 2016-10-11.</a:t>
            </a:r>
          </a:p>
          <a:p>
            <a:pPr algn="l">
              <a:lnSpc>
                <a:spcPct val="100000"/>
              </a:lnSpc>
            </a:pPr>
            <a:r>
              <a:rPr lang="en-US" sz="1800" i="1" dirty="0">
                <a:latin typeface="Dagny OT" panose="020B0504020201020104" pitchFamily="34" charset="0"/>
              </a:rPr>
              <a:t>Complex building’s energy system operation patterns analysis using bag of words representation with hierarchical clustering</a:t>
            </a:r>
            <a:r>
              <a:rPr lang="en-US" sz="1800" dirty="0">
                <a:latin typeface="Dagny OT" panose="020B0504020201020104" pitchFamily="34" charset="0"/>
              </a:rPr>
              <a:t>, by U. Habib, K. Hayat and G. </a:t>
            </a:r>
            <a:r>
              <a:rPr lang="en-US" sz="1800" dirty="0" err="1">
                <a:latin typeface="Dagny OT" panose="020B0504020201020104" pitchFamily="34" charset="0"/>
              </a:rPr>
              <a:t>Zucker</a:t>
            </a:r>
            <a:r>
              <a:rPr lang="en-US" sz="1800" dirty="0">
                <a:latin typeface="Dagny OT" panose="020B0504020201020104" pitchFamily="34" charset="0"/>
              </a:rPr>
              <a:t>. Complex Adaptive Systems Modeling, 2016, 4:8.</a:t>
            </a:r>
          </a:p>
          <a:p>
            <a:pPr algn="l">
              <a:lnSpc>
                <a:spcPct val="100000"/>
              </a:lnSpc>
            </a:pPr>
            <a:r>
              <a:rPr lang="en-US" sz="1800" i="1" dirty="0">
                <a:latin typeface="Dagny OT" panose="020B0504020201020104" pitchFamily="34" charset="0"/>
              </a:rPr>
              <a:t>A Comparison of Antioxidant, Antibacterial, and Anticancer Activity of the Selected Thyme Species by Means of Hierarchical Clustering and Principal Component Analysis</a:t>
            </a:r>
            <a:r>
              <a:rPr lang="en-US" sz="1800" dirty="0">
                <a:latin typeface="Dagny OT" panose="020B0504020201020104" pitchFamily="34" charset="0"/>
              </a:rPr>
              <a:t>, by M. </a:t>
            </a:r>
            <a:r>
              <a:rPr lang="en-US" sz="1800" dirty="0" err="1">
                <a:latin typeface="Dagny OT" panose="020B0504020201020104" pitchFamily="34" charset="0"/>
              </a:rPr>
              <a:t>Orłowska</a:t>
            </a:r>
            <a:r>
              <a:rPr lang="en-US" sz="1800" dirty="0">
                <a:latin typeface="Dagny OT" panose="020B0504020201020104" pitchFamily="34" charset="0"/>
              </a:rPr>
              <a:t>, K. </a:t>
            </a:r>
            <a:r>
              <a:rPr lang="en-US" sz="1800" dirty="0" err="1">
                <a:latin typeface="Dagny OT" panose="020B0504020201020104" pitchFamily="34" charset="0"/>
              </a:rPr>
              <a:t>Pytlakowskae</a:t>
            </a:r>
            <a:r>
              <a:rPr lang="en-US" sz="1800" dirty="0">
                <a:latin typeface="Dagny OT" panose="020B0504020201020104" pitchFamily="34" charset="0"/>
              </a:rPr>
              <a:t>, A. </a:t>
            </a:r>
            <a:r>
              <a:rPr lang="en-US" sz="1800" dirty="0" err="1">
                <a:latin typeface="Dagny OT" panose="020B0504020201020104" pitchFamily="34" charset="0"/>
              </a:rPr>
              <a:t>Mrozek-Wilczkiewicz</a:t>
            </a:r>
            <a:r>
              <a:rPr lang="en-US" sz="1800" dirty="0">
                <a:latin typeface="Dagny OT" panose="020B0504020201020104" pitchFamily="34" charset="0"/>
              </a:rPr>
              <a:t>, R. </a:t>
            </a:r>
            <a:r>
              <a:rPr lang="en-US" sz="1800" dirty="0" err="1">
                <a:latin typeface="Dagny OT" panose="020B0504020201020104" pitchFamily="34" charset="0"/>
              </a:rPr>
              <a:t>Musioł</a:t>
            </a:r>
            <a:r>
              <a:rPr lang="en-US" sz="1800" dirty="0">
                <a:latin typeface="Dagny OT" panose="020B0504020201020104" pitchFamily="34" charset="0"/>
              </a:rPr>
              <a:t>, M. </a:t>
            </a:r>
            <a:r>
              <a:rPr lang="en-US" sz="1800" dirty="0" err="1">
                <a:latin typeface="Dagny OT" panose="020B0504020201020104" pitchFamily="34" charset="0"/>
              </a:rPr>
              <a:t>Waksmundzka-Hajnos</a:t>
            </a:r>
            <a:r>
              <a:rPr lang="en-US" sz="1800" dirty="0">
                <a:latin typeface="Dagny OT" panose="020B0504020201020104" pitchFamily="34" charset="0"/>
              </a:rPr>
              <a:t>, M. </a:t>
            </a:r>
            <a:r>
              <a:rPr lang="en-US" sz="1800" dirty="0" err="1">
                <a:latin typeface="Dagny OT" panose="020B0504020201020104" pitchFamily="34" charset="0"/>
              </a:rPr>
              <a:t>Sajewicz</a:t>
            </a:r>
            <a:r>
              <a:rPr lang="en-US" sz="1800" dirty="0">
                <a:latin typeface="Dagny OT" panose="020B0504020201020104" pitchFamily="34" charset="0"/>
              </a:rPr>
              <a:t>, T. </a:t>
            </a:r>
            <a:r>
              <a:rPr lang="en-US" sz="1800" dirty="0" err="1">
                <a:latin typeface="Dagny OT" panose="020B0504020201020104" pitchFamily="34" charset="0"/>
              </a:rPr>
              <a:t>Kowalska.Acta</a:t>
            </a:r>
            <a:r>
              <a:rPr lang="en-US" sz="1800" dirty="0">
                <a:latin typeface="Dagny OT" panose="020B0504020201020104" pitchFamily="34" charset="0"/>
              </a:rPr>
              <a:t> </a:t>
            </a:r>
            <a:r>
              <a:rPr lang="en-US" sz="1800" dirty="0" err="1">
                <a:latin typeface="Dagny OT" panose="020B0504020201020104" pitchFamily="34" charset="0"/>
              </a:rPr>
              <a:t>Chromatographica</a:t>
            </a:r>
            <a:r>
              <a:rPr lang="en-US" sz="1800" dirty="0">
                <a:latin typeface="Dagny OT" panose="020B0504020201020104" pitchFamily="34" charset="0"/>
              </a:rPr>
              <a:t>, 2016, 28.</a:t>
            </a:r>
          </a:p>
          <a:p>
            <a:pPr algn="l">
              <a:lnSpc>
                <a:spcPct val="100000"/>
              </a:lnSpc>
            </a:pPr>
            <a:r>
              <a:rPr lang="en-US" sz="1800" i="1" dirty="0">
                <a:latin typeface="Dagny OT" panose="020B0504020201020104" pitchFamily="34" charset="0"/>
              </a:rPr>
              <a:t>Use of hierarchical cluster analysis to classify prisons in Ireland into mutually exclusive drug-use risk categories</a:t>
            </a:r>
            <a:r>
              <a:rPr lang="en-US" sz="1800" dirty="0">
                <a:latin typeface="Dagny OT" panose="020B0504020201020104" pitchFamily="34" charset="0"/>
              </a:rPr>
              <a:t>, by M. </a:t>
            </a:r>
            <a:r>
              <a:rPr lang="en-US" sz="1800" dirty="0" err="1">
                <a:latin typeface="Dagny OT" panose="020B0504020201020104" pitchFamily="34" charset="0"/>
              </a:rPr>
              <a:t>Codd</a:t>
            </a:r>
            <a:r>
              <a:rPr lang="en-US" sz="1800" dirty="0">
                <a:latin typeface="Dagny OT" panose="020B0504020201020104" pitchFamily="34" charset="0"/>
              </a:rPr>
              <a:t>, J. </a:t>
            </a:r>
            <a:r>
              <a:rPr lang="en-US" sz="1800" dirty="0" err="1">
                <a:latin typeface="Dagny OT" panose="020B0504020201020104" pitchFamily="34" charset="0"/>
              </a:rPr>
              <a:t>Mehegan</a:t>
            </a:r>
            <a:r>
              <a:rPr lang="en-US" sz="1800" dirty="0">
                <a:latin typeface="Dagny OT" panose="020B0504020201020104" pitchFamily="34" charset="0"/>
              </a:rPr>
              <a:t>, C. Kelleher, A. Drummond. </a:t>
            </a:r>
          </a:p>
          <a:p>
            <a:pPr algn="l">
              <a:lnSpc>
                <a:spcPct val="100000"/>
              </a:lnSpc>
            </a:pPr>
            <a:r>
              <a:rPr lang="en-US" sz="1800" i="1" dirty="0">
                <a:latin typeface="Dagny OT" panose="020B0504020201020104" pitchFamily="34" charset="0"/>
              </a:rPr>
              <a:t>Divisive Analysis (DIANA) of hierarchical clustering and GPS data for level of service criteria of urban streets</a:t>
            </a:r>
            <a:r>
              <a:rPr lang="en-US" sz="1800" dirty="0">
                <a:latin typeface="Dagny OT" panose="020B0504020201020104" pitchFamily="34" charset="0"/>
              </a:rPr>
              <a:t>, by A.K. </a:t>
            </a:r>
            <a:r>
              <a:rPr lang="en-US" sz="1800" dirty="0" err="1">
                <a:latin typeface="Dagny OT" panose="020B0504020201020104" pitchFamily="34" charset="0"/>
              </a:rPr>
              <a:t>Patnai</a:t>
            </a:r>
            <a:r>
              <a:rPr lang="en-US" sz="1800" dirty="0">
                <a:latin typeface="Dagny OT" panose="020B0504020201020104" pitchFamily="34" charset="0"/>
              </a:rPr>
              <a:t>, P.K. </a:t>
            </a:r>
            <a:r>
              <a:rPr lang="en-US" sz="1800" dirty="0" err="1">
                <a:latin typeface="Dagny OT" panose="020B0504020201020104" pitchFamily="34" charset="0"/>
              </a:rPr>
              <a:t>Bhuyan</a:t>
            </a:r>
            <a:r>
              <a:rPr lang="en-US" sz="1800" dirty="0">
                <a:latin typeface="Dagny OT" panose="020B0504020201020104" pitchFamily="34" charset="0"/>
              </a:rPr>
              <a:t>, K.V.K. Rao. </a:t>
            </a:r>
          </a:p>
        </p:txBody>
      </p:sp>
    </p:spTree>
    <p:extLst>
      <p:ext uri="{BB962C8B-B14F-4D97-AF65-F5344CB8AC3E}">
        <p14:creationId xmlns:p14="http://schemas.microsoft.com/office/powerpoint/2010/main" val="54004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nSpc>
                <a:spcPct val="100000"/>
              </a:lnSpc>
            </a:pPr>
            <a:r>
              <a:rPr lang="en-US" sz="1800" dirty="0">
                <a:latin typeface="Dagny OT" panose="020B0504020201020104" pitchFamily="34" charset="0"/>
              </a:rPr>
              <a:t>Clusters and </a:t>
            </a:r>
            <a:r>
              <a:rPr lang="en-US" sz="1800" dirty="0" err="1">
                <a:latin typeface="Dagny OT" panose="020B0504020201020104" pitchFamily="34" charset="0"/>
              </a:rPr>
              <a:t>DBScan</a:t>
            </a:r>
            <a:r>
              <a:rPr lang="en-US" sz="1800" dirty="0">
                <a:latin typeface="Dagny OT" panose="020B0504020201020104" pitchFamily="34" charset="0"/>
              </a:rPr>
              <a:t>, by Jesse </a:t>
            </a:r>
            <a:r>
              <a:rPr lang="en-US" sz="1800" dirty="0" err="1">
                <a:latin typeface="Dagny OT" panose="020B0504020201020104" pitchFamily="34" charset="0"/>
              </a:rPr>
              <a:t>Johnson.Published</a:t>
            </a:r>
            <a:r>
              <a:rPr lang="en-US" sz="1800" dirty="0">
                <a:latin typeface="Dagny OT" panose="020B0504020201020104" pitchFamily="34" charset="0"/>
              </a:rPr>
              <a:t> 2013-08-20. Retrieved 2016.10.11.</a:t>
            </a:r>
          </a:p>
          <a:p>
            <a:pPr>
              <a:lnSpc>
                <a:spcPct val="100000"/>
              </a:lnSpc>
            </a:pPr>
            <a:r>
              <a:rPr lang="en-US" sz="1800" dirty="0" err="1">
                <a:latin typeface="Dagny OT" panose="020B0504020201020104" pitchFamily="34" charset="0"/>
              </a:rPr>
              <a:t>Scikit</a:t>
            </a:r>
            <a:r>
              <a:rPr lang="en-US" sz="1800" dirty="0">
                <a:latin typeface="Dagny OT" panose="020B0504020201020104" pitchFamily="34" charset="0"/>
              </a:rPr>
              <a:t> Documentation: Comparing different clustering algorithms on toy datasets. By </a:t>
            </a:r>
            <a:r>
              <a:rPr lang="en-US" sz="1800" dirty="0" err="1">
                <a:latin typeface="Dagny OT" panose="020B0504020201020104" pitchFamily="34" charset="0"/>
              </a:rPr>
              <a:t>scikit</a:t>
            </a:r>
            <a:r>
              <a:rPr lang="en-US" sz="1800" dirty="0">
                <a:latin typeface="Dagny OT" panose="020B0504020201020104" pitchFamily="34" charset="0"/>
              </a:rPr>
              <a:t>-learn developers. Retrieved 2016.10.11.</a:t>
            </a:r>
          </a:p>
          <a:p>
            <a:pPr>
              <a:lnSpc>
                <a:spcPct val="100000"/>
              </a:lnSpc>
            </a:pPr>
            <a:r>
              <a:rPr lang="en-US" sz="1800" dirty="0">
                <a:latin typeface="Dagny OT" panose="020B0504020201020104" pitchFamily="34" charset="0"/>
              </a:rPr>
              <a:t>Data Mining TNM033 Notes: DBSCAN A Density-Based Spatial Clustering of Application with Noise, by Henrik </a:t>
            </a:r>
            <a:r>
              <a:rPr lang="en-US" sz="1800" dirty="0" err="1">
                <a:latin typeface="Dagny OT" panose="020B0504020201020104" pitchFamily="34" charset="0"/>
              </a:rPr>
              <a:t>Bäcklund</a:t>
            </a:r>
            <a:r>
              <a:rPr lang="en-US" sz="1800" dirty="0">
                <a:latin typeface="Dagny OT" panose="020B0504020201020104" pitchFamily="34" charset="0"/>
              </a:rPr>
              <a:t>, Anders </a:t>
            </a:r>
            <a:r>
              <a:rPr lang="en-US" sz="1800" dirty="0" err="1">
                <a:latin typeface="Dagny OT" panose="020B0504020201020104" pitchFamily="34" charset="0"/>
              </a:rPr>
              <a:t>Hedblom</a:t>
            </a:r>
            <a:r>
              <a:rPr lang="en-US" sz="1800" dirty="0">
                <a:latin typeface="Dagny OT" panose="020B0504020201020104" pitchFamily="34" charset="0"/>
              </a:rPr>
              <a:t> and </a:t>
            </a:r>
            <a:r>
              <a:rPr lang="en-US" sz="1800" dirty="0" err="1">
                <a:latin typeface="Dagny OT" panose="020B0504020201020104" pitchFamily="34" charset="0"/>
              </a:rPr>
              <a:t>Niklas</a:t>
            </a:r>
            <a:r>
              <a:rPr lang="en-US" sz="1800" dirty="0">
                <a:latin typeface="Dagny OT" panose="020B0504020201020104" pitchFamily="34" charset="0"/>
              </a:rPr>
              <a:t> </a:t>
            </a:r>
            <a:r>
              <a:rPr lang="en-US" sz="1800" dirty="0" err="1">
                <a:latin typeface="Dagny OT" panose="020B0504020201020104" pitchFamily="34" charset="0"/>
              </a:rPr>
              <a:t>Neijman</a:t>
            </a:r>
            <a:r>
              <a:rPr lang="en-US" sz="1800" dirty="0">
                <a:latin typeface="Dagny OT" panose="020B0504020201020104" pitchFamily="34" charset="0"/>
              </a:rPr>
              <a:t>. Published 2011-11-30. Retrieved 2016.10.11.</a:t>
            </a:r>
          </a:p>
          <a:p>
            <a:pPr>
              <a:lnSpc>
                <a:spcPct val="100000"/>
              </a:lnSpc>
            </a:pPr>
            <a:r>
              <a:rPr lang="en-US" sz="1800" dirty="0">
                <a:latin typeface="Dagny OT" panose="020B0504020201020104" pitchFamily="34" charset="0"/>
              </a:rPr>
              <a:t>Scatterplot3d: an R package for Visualizing Multivariate Data, by Uwe </a:t>
            </a:r>
            <a:r>
              <a:rPr lang="en-US" sz="1800" dirty="0" err="1">
                <a:latin typeface="Dagny OT" panose="020B0504020201020104" pitchFamily="34" charset="0"/>
              </a:rPr>
              <a:t>Ligges</a:t>
            </a:r>
            <a:r>
              <a:rPr lang="en-US" sz="1800" dirty="0">
                <a:latin typeface="Dagny OT" panose="020B0504020201020104" pitchFamily="34" charset="0"/>
              </a:rPr>
              <a:t> and Martin </a:t>
            </a:r>
            <a:r>
              <a:rPr lang="en-US" sz="1800" dirty="0" err="1">
                <a:latin typeface="Dagny OT" panose="020B0504020201020104" pitchFamily="34" charset="0"/>
              </a:rPr>
              <a:t>Mächler</a:t>
            </a:r>
            <a:r>
              <a:rPr lang="en-US" sz="1800" dirty="0">
                <a:latin typeface="Dagny OT" panose="020B0504020201020104" pitchFamily="34" charset="0"/>
              </a:rPr>
              <a:t>. Published 2003. Retrieved 2016.10.11. </a:t>
            </a:r>
          </a:p>
          <a:p>
            <a:pPr>
              <a:lnSpc>
                <a:spcPct val="100000"/>
              </a:lnSpc>
            </a:pPr>
            <a:r>
              <a:rPr lang="en-US" sz="1800" i="1" dirty="0">
                <a:latin typeface="Dagny OT" panose="020B0504020201020104" pitchFamily="34" charset="0"/>
              </a:rPr>
              <a:t>Wikipedia </a:t>
            </a:r>
            <a:r>
              <a:rPr lang="en-US" sz="1800" dirty="0">
                <a:latin typeface="Dagny OT" panose="020B0504020201020104" pitchFamily="34" charset="0"/>
              </a:rPr>
              <a:t>article for DBSCAN</a:t>
            </a:r>
          </a:p>
          <a:p>
            <a:pPr algn="l">
              <a:lnSpc>
                <a:spcPct val="100000"/>
              </a:lnSpc>
            </a:pPr>
            <a:r>
              <a:rPr lang="en-US" sz="1800" dirty="0">
                <a:latin typeface="Dagny OT" panose="020B0504020201020104" pitchFamily="34" charset="0"/>
              </a:rPr>
              <a:t>Schubert, Erich; Sander, </a:t>
            </a:r>
            <a:r>
              <a:rPr lang="en-US" sz="1800" dirty="0" err="1">
                <a:latin typeface="Dagny OT" panose="020B0504020201020104" pitchFamily="34" charset="0"/>
              </a:rPr>
              <a:t>Jörg</a:t>
            </a:r>
            <a:r>
              <a:rPr lang="en-US" sz="1800" dirty="0">
                <a:latin typeface="Dagny OT" panose="020B0504020201020104" pitchFamily="34" charset="0"/>
              </a:rPr>
              <a:t>; Ester, Martin; </a:t>
            </a:r>
            <a:r>
              <a:rPr lang="en-US" sz="1800" dirty="0">
                <a:latin typeface="Dagny OT" panose="020B0504020201020104" pitchFamily="34" charset="0"/>
                <a:hlinkClick r:id="rId3" tooltip="Hans-Peter Kriegel"/>
              </a:rPr>
              <a:t>Kriegel, Hans Peter</a:t>
            </a:r>
            <a:r>
              <a:rPr lang="en-US" sz="1800" dirty="0">
                <a:latin typeface="Dagny OT" panose="020B0504020201020104" pitchFamily="34" charset="0"/>
              </a:rPr>
              <a:t>; Xu, </a:t>
            </a:r>
            <a:r>
              <a:rPr lang="en-US" sz="1800" dirty="0" err="1">
                <a:latin typeface="Dagny OT" panose="020B0504020201020104" pitchFamily="34" charset="0"/>
              </a:rPr>
              <a:t>Xiaowei</a:t>
            </a:r>
            <a:r>
              <a:rPr lang="en-US" sz="1800" dirty="0">
                <a:latin typeface="Dagny OT" panose="020B0504020201020104" pitchFamily="34" charset="0"/>
              </a:rPr>
              <a:t> (July 2017). </a:t>
            </a:r>
            <a:r>
              <a:rPr lang="en-US" sz="1800" dirty="0">
                <a:latin typeface="Dagny OT" panose="020B0504020201020104" pitchFamily="34" charset="0"/>
                <a:hlinkClick r:id="rId4"/>
              </a:rPr>
              <a:t>"DBSCAN Revisited, Revisited: Why and How You Should (Still) Use DBSCAN“</a:t>
            </a:r>
            <a:r>
              <a:rPr lang="en-US" sz="1800" dirty="0">
                <a:latin typeface="Dagny OT" panose="020B0504020201020104" pitchFamily="34" charset="0"/>
              </a:rPr>
              <a:t>, </a:t>
            </a:r>
            <a:r>
              <a:rPr lang="en-US" sz="1800" i="1" dirty="0">
                <a:latin typeface="Dagny OT" panose="020B0504020201020104" pitchFamily="34" charset="0"/>
              </a:rPr>
              <a:t>ACM Trans. Database Syst</a:t>
            </a:r>
            <a:r>
              <a:rPr lang="en-US" sz="1800" dirty="0">
                <a:latin typeface="Dagny OT" panose="020B0504020201020104" pitchFamily="34" charset="0"/>
              </a:rPr>
              <a:t>. </a:t>
            </a:r>
            <a:r>
              <a:rPr lang="en-US" sz="1800" b="1" dirty="0">
                <a:latin typeface="Dagny OT" panose="020B0504020201020104" pitchFamily="34" charset="0"/>
              </a:rPr>
              <a:t>42</a:t>
            </a:r>
            <a:r>
              <a:rPr lang="en-US" sz="1800" dirty="0">
                <a:latin typeface="Dagny OT" panose="020B0504020201020104" pitchFamily="34" charset="0"/>
              </a:rPr>
              <a:t> (3): 19:1–19:21. </a:t>
            </a:r>
            <a:r>
              <a:rPr lang="en-US" sz="1800" dirty="0">
                <a:latin typeface="Dagny OT" panose="020B0504020201020104" pitchFamily="34" charset="0"/>
                <a:hlinkClick r:id="rId5" tooltip="Digital object identifier"/>
              </a:rPr>
              <a:t>doi</a:t>
            </a:r>
            <a:r>
              <a:rPr lang="en-US" sz="1800" dirty="0">
                <a:latin typeface="Dagny OT" panose="020B0504020201020104" pitchFamily="34" charset="0"/>
              </a:rPr>
              <a:t>:</a:t>
            </a:r>
            <a:r>
              <a:rPr lang="en-US" sz="1800" dirty="0">
                <a:latin typeface="Dagny OT" panose="020B0504020201020104" pitchFamily="34" charset="0"/>
                <a:hlinkClick r:id="rId6"/>
              </a:rPr>
              <a:t>10.1145/3068335</a:t>
            </a:r>
            <a:r>
              <a:rPr lang="en-US" sz="1800" dirty="0">
                <a:latin typeface="Dagny OT" panose="020B0504020201020104" pitchFamily="34" charset="0"/>
              </a:rPr>
              <a:t>, </a:t>
            </a:r>
            <a:r>
              <a:rPr lang="en-US" sz="1800" dirty="0">
                <a:latin typeface="Dagny OT" panose="020B0504020201020104" pitchFamily="34" charset="0"/>
                <a:hlinkClick r:id="rId7" tooltip="International Standard Serial Number"/>
              </a:rPr>
              <a:t>ISSN</a:t>
            </a:r>
            <a:r>
              <a:rPr lang="en-US" sz="1800" dirty="0">
                <a:latin typeface="Dagny OT" panose="020B0504020201020104" pitchFamily="34" charset="0"/>
              </a:rPr>
              <a:t> </a:t>
            </a:r>
            <a:r>
              <a:rPr lang="en-US" sz="1800" dirty="0">
                <a:latin typeface="Dagny OT" panose="020B0504020201020104" pitchFamily="34" charset="0"/>
                <a:hlinkClick r:id="rId8"/>
              </a:rPr>
              <a:t>0362-5915 </a:t>
            </a:r>
            <a:r>
              <a:rPr lang="en-US" sz="1800" dirty="0">
                <a:latin typeface="Dagny OT" panose="020B0504020201020104" pitchFamily="34" charset="0"/>
              </a:rPr>
              <a:t>  </a:t>
            </a:r>
            <a:endParaRPr lang="en-US" sz="1800" b="1" dirty="0">
              <a:latin typeface="Dagny OT" panose="020B0504020201020104" pitchFamily="34" charset="0"/>
            </a:endParaRPr>
          </a:p>
        </p:txBody>
      </p:sp>
    </p:spTree>
    <p:extLst>
      <p:ext uri="{BB962C8B-B14F-4D97-AF65-F5344CB8AC3E}">
        <p14:creationId xmlns:p14="http://schemas.microsoft.com/office/powerpoint/2010/main" val="65860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nSpc>
                <a:spcPct val="100000"/>
              </a:lnSpc>
            </a:pPr>
            <a:r>
              <a:rPr lang="en-US" sz="1800" dirty="0"/>
              <a:t>Automated detection of brain atrophy patterns based on MRI for the prediction of Alzheimer's disease, by C. Plant, S.J. </a:t>
            </a:r>
            <a:r>
              <a:rPr lang="en-US" sz="1800" dirty="0" err="1"/>
              <a:t>Teipel</a:t>
            </a:r>
            <a:r>
              <a:rPr lang="en-US" sz="1800" dirty="0"/>
              <a:t>, A. Oswald, C. </a:t>
            </a:r>
            <a:r>
              <a:rPr lang="en-US" sz="1800" dirty="0" err="1"/>
              <a:t>Böhm</a:t>
            </a:r>
            <a:r>
              <a:rPr lang="en-US" sz="1800" dirty="0"/>
              <a:t>, T. </a:t>
            </a:r>
            <a:r>
              <a:rPr lang="en-US" sz="1800" dirty="0" err="1"/>
              <a:t>Meindl</a:t>
            </a:r>
            <a:r>
              <a:rPr lang="en-US" sz="1800" dirty="0"/>
              <a:t>, J. </a:t>
            </a:r>
            <a:r>
              <a:rPr lang="en-US" sz="1800" dirty="0" err="1"/>
              <a:t>Mourao</a:t>
            </a:r>
            <a:r>
              <a:rPr lang="en-US" sz="1800" dirty="0"/>
              <a:t>-Miranda, A.W. </a:t>
            </a:r>
            <a:r>
              <a:rPr lang="en-US" sz="1800" dirty="0" err="1"/>
              <a:t>Bokde</a:t>
            </a:r>
            <a:r>
              <a:rPr lang="en-US" sz="1800" dirty="0"/>
              <a:t>, H. </a:t>
            </a:r>
            <a:r>
              <a:rPr lang="en-US" sz="1800" dirty="0" err="1"/>
              <a:t>Hampel</a:t>
            </a:r>
            <a:r>
              <a:rPr lang="en-US" sz="1800" dirty="0"/>
              <a:t>, M. Ewers. </a:t>
            </a:r>
          </a:p>
          <a:p>
            <a:pPr>
              <a:lnSpc>
                <a:spcPct val="100000"/>
              </a:lnSpc>
            </a:pPr>
            <a:r>
              <a:rPr lang="en-US" sz="1800" dirty="0"/>
              <a:t>A Novel Approach for Predicting the Length of Hospital Stay With DBSCAN and Supervised Classification Algorithms, by Panchami V.U., N. Radhika, A.V. Vidyapeetham. </a:t>
            </a:r>
          </a:p>
          <a:p>
            <a:pPr>
              <a:lnSpc>
                <a:spcPct val="100000"/>
              </a:lnSpc>
            </a:pPr>
            <a:r>
              <a:rPr lang="en-US" sz="1800" dirty="0"/>
              <a:t>Simulation of DNA damage clustering after proton irradiation using an adapted DBSCAN algorithm, by Z. Francis, C. </a:t>
            </a:r>
            <a:r>
              <a:rPr lang="en-US" sz="1800" dirty="0" err="1"/>
              <a:t>Villagrasa</a:t>
            </a:r>
            <a:r>
              <a:rPr lang="en-US" sz="1800" dirty="0"/>
              <a:t>, I. </a:t>
            </a:r>
            <a:r>
              <a:rPr lang="en-US" sz="1800" dirty="0" err="1"/>
              <a:t>Clairand</a:t>
            </a:r>
            <a:r>
              <a:rPr lang="en-US" sz="1800" dirty="0"/>
              <a:t>. </a:t>
            </a:r>
          </a:p>
          <a:p>
            <a:pPr>
              <a:lnSpc>
                <a:spcPct val="100000"/>
              </a:lnSpc>
            </a:pPr>
            <a:r>
              <a:rPr lang="en-US" sz="1800" dirty="0"/>
              <a:t>Where traffic meets DNA: mobility mining using biological sequence analysis revisited, by A. Jawad, K. </a:t>
            </a:r>
            <a:r>
              <a:rPr lang="en-US" sz="1800" dirty="0" err="1"/>
              <a:t>Kersting</a:t>
            </a:r>
            <a:r>
              <a:rPr lang="en-US" sz="1800" dirty="0"/>
              <a:t>, N.V. </a:t>
            </a:r>
            <a:r>
              <a:rPr lang="en-US" sz="1800" dirty="0" err="1"/>
              <a:t>Andrienko</a:t>
            </a:r>
            <a:r>
              <a:rPr lang="en-US" sz="1800" dirty="0"/>
              <a:t>. </a:t>
            </a:r>
          </a:p>
          <a:p>
            <a:pPr>
              <a:lnSpc>
                <a:spcPct val="100000"/>
              </a:lnSpc>
            </a:pPr>
            <a:r>
              <a:rPr lang="en-US" sz="1800" dirty="0"/>
              <a:t>Individual movements and geographical data mining. clustering algorithms for highlighting hotspots in personal navigation routes, by G. </a:t>
            </a:r>
            <a:r>
              <a:rPr lang="en-US" sz="1800" dirty="0" err="1"/>
              <a:t>Schoier</a:t>
            </a:r>
            <a:r>
              <a:rPr lang="en-US" sz="1800" dirty="0"/>
              <a:t>, G. </a:t>
            </a:r>
            <a:r>
              <a:rPr lang="en-US" sz="1800" dirty="0" err="1"/>
              <a:t>Borruso</a:t>
            </a:r>
            <a:r>
              <a:rPr lang="en-US" sz="1800" dirty="0"/>
              <a:t>. </a:t>
            </a:r>
          </a:p>
        </p:txBody>
      </p:sp>
    </p:spTree>
    <p:extLst>
      <p:ext uri="{BB962C8B-B14F-4D97-AF65-F5344CB8AC3E}">
        <p14:creationId xmlns:p14="http://schemas.microsoft.com/office/powerpoint/2010/main" val="192346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5DD54-6410-7747-8F2A-4D2A1FC5473A}"/>
              </a:ext>
            </a:extLst>
          </p:cNvPr>
          <p:cNvSpPr>
            <a:spLocks noGrp="1"/>
          </p:cNvSpPr>
          <p:nvPr>
            <p:ph type="title"/>
          </p:nvPr>
        </p:nvSpPr>
        <p:spPr/>
        <p:txBody>
          <a:bodyPr/>
          <a:lstStyle/>
          <a:p>
            <a:r>
              <a:rPr lang="en-CA" dirty="0"/>
              <a:t>Methodology and Results</a:t>
            </a:r>
            <a:endParaRPr lang="en-US" dirty="0"/>
          </a:p>
        </p:txBody>
      </p:sp>
      <p:sp>
        <p:nvSpPr>
          <p:cNvPr id="3" name="Content Placeholder 2">
            <a:extLst>
              <a:ext uri="{FF2B5EF4-FFF2-40B4-BE49-F238E27FC236}">
                <a16:creationId xmlns:a16="http://schemas.microsoft.com/office/drawing/2014/main" id="{8AF21653-D6BF-1348-953E-E1E244C1D5A8}"/>
              </a:ext>
            </a:extLst>
          </p:cNvPr>
          <p:cNvSpPr>
            <a:spLocks noGrp="1"/>
          </p:cNvSpPr>
          <p:nvPr>
            <p:ph idx="1"/>
          </p:nvPr>
        </p:nvSpPr>
        <p:spPr/>
        <p:txBody>
          <a:bodyPr/>
          <a:lstStyle/>
          <a:p>
            <a:pPr algn="just">
              <a:lnSpc>
                <a:spcPct val="100000"/>
              </a:lnSpc>
            </a:pPr>
            <a:r>
              <a:rPr lang="en-CA" dirty="0"/>
              <a:t>Used adaptive boosting (a machine-learning algorithm) to derive which questions he should answer in his profile. </a:t>
            </a:r>
          </a:p>
          <a:p>
            <a:pPr lvl="1" algn="just">
              <a:lnSpc>
                <a:spcPct val="100000"/>
              </a:lnSpc>
            </a:pPr>
            <a:endParaRPr lang="en-CA" sz="1000" dirty="0"/>
          </a:p>
          <a:p>
            <a:pPr algn="just">
              <a:lnSpc>
                <a:spcPct val="100000"/>
              </a:lnSpc>
            </a:pPr>
            <a:r>
              <a:rPr lang="en-CA" dirty="0"/>
              <a:t>More people appeared as matches based on his profile, leading to more first dates, some second dates, and a lone third date.</a:t>
            </a:r>
          </a:p>
          <a:p>
            <a:pPr algn="just">
              <a:lnSpc>
                <a:spcPct val="100000"/>
              </a:lnSpc>
            </a:pPr>
            <a:endParaRPr lang="en-CA" sz="1000" dirty="0"/>
          </a:p>
          <a:p>
            <a:pPr algn="just">
              <a:lnSpc>
                <a:spcPct val="100000"/>
              </a:lnSpc>
            </a:pPr>
            <a:r>
              <a:rPr lang="en-CA" dirty="0"/>
              <a:t>In the end, he was contacted by someone who was intrigued by his profile. </a:t>
            </a:r>
          </a:p>
          <a:p>
            <a:pPr algn="just">
              <a:lnSpc>
                <a:spcPct val="100000"/>
              </a:lnSpc>
            </a:pPr>
            <a:endParaRPr lang="en-CA" sz="1000" dirty="0"/>
          </a:p>
          <a:p>
            <a:pPr algn="just">
              <a:lnSpc>
                <a:spcPct val="100000"/>
              </a:lnSpc>
            </a:pPr>
            <a:r>
              <a:rPr lang="en-CA" dirty="0"/>
              <a:t>She asked him out and they were living together when the article was written.</a:t>
            </a:r>
          </a:p>
        </p:txBody>
      </p:sp>
    </p:spTree>
    <p:extLst>
      <p:ext uri="{BB962C8B-B14F-4D97-AF65-F5344CB8AC3E}">
        <p14:creationId xmlns:p14="http://schemas.microsoft.com/office/powerpoint/2010/main" val="175510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nSpc>
                <a:spcPct val="100000"/>
              </a:lnSpc>
            </a:pPr>
            <a:r>
              <a:rPr lang="en-US" sz="1800" dirty="0">
                <a:latin typeface="Dagny OT" panose="020B0504020201020104" pitchFamily="34" charset="0"/>
              </a:rPr>
              <a:t>Ulrike von </a:t>
            </a:r>
            <a:r>
              <a:rPr lang="en-US" sz="1800" dirty="0" err="1">
                <a:latin typeface="Dagny OT" panose="020B0504020201020104" pitchFamily="34" charset="0"/>
              </a:rPr>
              <a:t>Luxburg</a:t>
            </a:r>
            <a:r>
              <a:rPr lang="en-US" sz="1800" dirty="0">
                <a:latin typeface="Dagny OT" panose="020B0504020201020104" pitchFamily="34" charset="0"/>
              </a:rPr>
              <a:t>, </a:t>
            </a:r>
            <a:r>
              <a:rPr lang="en-US" sz="1800" i="1" dirty="0">
                <a:latin typeface="Dagny OT" panose="020B0504020201020104" pitchFamily="34" charset="0"/>
              </a:rPr>
              <a:t>A Tutorial on Spectral Clustering</a:t>
            </a:r>
            <a:r>
              <a:rPr lang="en-US" sz="1800" dirty="0">
                <a:latin typeface="Dagny OT" panose="020B0504020201020104" pitchFamily="34" charset="0"/>
              </a:rPr>
              <a:t>, Max Planck Institute for Biological Cybernetics </a:t>
            </a:r>
          </a:p>
          <a:p>
            <a:pPr>
              <a:lnSpc>
                <a:spcPct val="100000"/>
              </a:lnSpc>
            </a:pPr>
            <a:r>
              <a:rPr lang="en-US" sz="1800" dirty="0" err="1">
                <a:latin typeface="Dagny OT" panose="020B0504020201020104" pitchFamily="34" charset="0"/>
              </a:rPr>
              <a:t>Aarti</a:t>
            </a:r>
            <a:r>
              <a:rPr lang="en-US" sz="1800" dirty="0">
                <a:latin typeface="Dagny OT" panose="020B0504020201020104" pitchFamily="34" charset="0"/>
              </a:rPr>
              <a:t> Singh, </a:t>
            </a:r>
            <a:r>
              <a:rPr lang="en-US" sz="1800" i="1" dirty="0">
                <a:latin typeface="Dagny OT" panose="020B0504020201020104" pitchFamily="34" charset="0"/>
              </a:rPr>
              <a:t>Spectral Clustering</a:t>
            </a:r>
            <a:r>
              <a:rPr lang="en-US" sz="1800" dirty="0">
                <a:latin typeface="Dagny OT" panose="020B0504020201020104" pitchFamily="34" charset="0"/>
              </a:rPr>
              <a:t>.</a:t>
            </a:r>
          </a:p>
          <a:p>
            <a:pPr>
              <a:lnSpc>
                <a:spcPct val="100000"/>
              </a:lnSpc>
            </a:pPr>
            <a:r>
              <a:rPr lang="en-US" sz="1800" dirty="0">
                <a:latin typeface="Dagny OT" panose="020B0504020201020104" pitchFamily="34" charset="0"/>
              </a:rPr>
              <a:t>Andrew Y. Ng, Michael I. Jordan, </a:t>
            </a:r>
            <a:r>
              <a:rPr lang="en-US" sz="1800" dirty="0" err="1">
                <a:latin typeface="Dagny OT" panose="020B0504020201020104" pitchFamily="34" charset="0"/>
              </a:rPr>
              <a:t>Yair</a:t>
            </a:r>
            <a:r>
              <a:rPr lang="en-US" sz="1800" dirty="0">
                <a:latin typeface="Dagny OT" panose="020B0504020201020104" pitchFamily="34" charset="0"/>
              </a:rPr>
              <a:t> Weiss, </a:t>
            </a:r>
            <a:r>
              <a:rPr lang="en-US" sz="1800" i="1" dirty="0">
                <a:latin typeface="Dagny OT" panose="020B0504020201020104" pitchFamily="34" charset="0"/>
              </a:rPr>
              <a:t>On Spectral Clustering: Analysis and an Algorithm.</a:t>
            </a:r>
          </a:p>
          <a:p>
            <a:pPr>
              <a:lnSpc>
                <a:spcPct val="100000"/>
              </a:lnSpc>
            </a:pPr>
            <a:r>
              <a:rPr lang="en-US" sz="1800" dirty="0">
                <a:latin typeface="Dagny OT" panose="020B0504020201020104" pitchFamily="34" charset="0"/>
              </a:rPr>
              <a:t>Jing Wang, </a:t>
            </a:r>
            <a:r>
              <a:rPr lang="en-US" sz="1800" i="1" dirty="0">
                <a:latin typeface="Dagny OT" panose="020B0504020201020104" pitchFamily="34" charset="0"/>
              </a:rPr>
              <a:t>An Introduction to Support Vector Machine and Spectral Clustering.</a:t>
            </a:r>
            <a:endParaRPr lang="en-US" sz="1800" dirty="0">
              <a:latin typeface="Dagny OT" panose="020B0504020201020104" pitchFamily="34" charset="0"/>
            </a:endParaRPr>
          </a:p>
          <a:p>
            <a:pPr>
              <a:lnSpc>
                <a:spcPct val="100000"/>
              </a:lnSpc>
            </a:pPr>
            <a:r>
              <a:rPr lang="en-US" sz="1800" dirty="0" err="1">
                <a:latin typeface="Dagny OT" panose="020B0504020201020104" pitchFamily="34" charset="0"/>
              </a:rPr>
              <a:t>Lihi</a:t>
            </a:r>
            <a:r>
              <a:rPr lang="en-US" sz="1800" dirty="0">
                <a:latin typeface="Dagny OT" panose="020B0504020201020104" pitchFamily="34" charset="0"/>
              </a:rPr>
              <a:t> </a:t>
            </a:r>
            <a:r>
              <a:rPr lang="en-US" sz="1800" dirty="0" err="1">
                <a:latin typeface="Dagny OT" panose="020B0504020201020104" pitchFamily="34" charset="0"/>
              </a:rPr>
              <a:t>Zelnik</a:t>
            </a:r>
            <a:r>
              <a:rPr lang="en-US" sz="1800" dirty="0">
                <a:latin typeface="Dagny OT" panose="020B0504020201020104" pitchFamily="34" charset="0"/>
              </a:rPr>
              <a:t>-Manor, Pietro </a:t>
            </a:r>
            <a:r>
              <a:rPr lang="en-US" sz="1800" dirty="0" err="1">
                <a:latin typeface="Dagny OT" panose="020B0504020201020104" pitchFamily="34" charset="0"/>
              </a:rPr>
              <a:t>Perona</a:t>
            </a:r>
            <a:r>
              <a:rPr lang="en-US" sz="1800" dirty="0">
                <a:latin typeface="Dagny OT" panose="020B0504020201020104" pitchFamily="34" charset="0"/>
              </a:rPr>
              <a:t>, </a:t>
            </a:r>
            <a:r>
              <a:rPr lang="en-US" sz="1800" i="1" dirty="0">
                <a:latin typeface="Dagny OT" panose="020B0504020201020104" pitchFamily="34" charset="0"/>
              </a:rPr>
              <a:t>Self-Tuning Spectral Clustering.</a:t>
            </a:r>
          </a:p>
          <a:p>
            <a:pPr>
              <a:lnSpc>
                <a:spcPct val="100000"/>
              </a:lnSpc>
            </a:pPr>
            <a:r>
              <a:rPr lang="en-US" sz="1800" dirty="0">
                <a:latin typeface="Dagny OT" panose="020B0504020201020104" pitchFamily="34" charset="0"/>
              </a:rPr>
              <a:t>Denis Hamad, Philippe Biela, </a:t>
            </a:r>
            <a:r>
              <a:rPr lang="en-US" sz="1800" i="1" dirty="0">
                <a:latin typeface="Dagny OT" panose="020B0504020201020104" pitchFamily="34" charset="0"/>
              </a:rPr>
              <a:t>Introduction to spectral clustering.</a:t>
            </a:r>
          </a:p>
          <a:p>
            <a:pPr>
              <a:lnSpc>
                <a:spcPct val="100000"/>
              </a:lnSpc>
            </a:pPr>
            <a:r>
              <a:rPr lang="en-US" sz="1800" dirty="0">
                <a:latin typeface="Dagny OT" panose="020B0504020201020104" pitchFamily="34" charset="0"/>
              </a:rPr>
              <a:t>Marina </a:t>
            </a:r>
            <a:r>
              <a:rPr lang="en-US" sz="1800" dirty="0" err="1">
                <a:latin typeface="Dagny OT" panose="020B0504020201020104" pitchFamily="34" charset="0"/>
              </a:rPr>
              <a:t>Meila</a:t>
            </a:r>
            <a:r>
              <a:rPr lang="en-US" sz="1800" dirty="0">
                <a:latin typeface="Dagny OT" panose="020B0504020201020104" pitchFamily="34" charset="0"/>
              </a:rPr>
              <a:t>, </a:t>
            </a:r>
            <a:r>
              <a:rPr lang="en-US" sz="1800" i="1" dirty="0">
                <a:latin typeface="Dagny OT" panose="020B0504020201020104" pitchFamily="34" charset="0"/>
              </a:rPr>
              <a:t>Classic and Modern Data Clustering</a:t>
            </a:r>
          </a:p>
          <a:p>
            <a:pPr>
              <a:lnSpc>
                <a:spcPct val="100000"/>
              </a:lnSpc>
            </a:pPr>
            <a:r>
              <a:rPr lang="de-DE" sz="1800" dirty="0">
                <a:latin typeface="Dagny OT" panose="020B0504020201020104" pitchFamily="34" charset="0"/>
              </a:rPr>
              <a:t>H.T. Kung, Dario </a:t>
            </a:r>
            <a:r>
              <a:rPr lang="de-DE" sz="1800" dirty="0" err="1">
                <a:latin typeface="Dagny OT" panose="020B0504020201020104" pitchFamily="34" charset="0"/>
              </a:rPr>
              <a:t>Vlah</a:t>
            </a:r>
            <a:r>
              <a:rPr lang="de-DE" sz="1800" dirty="0">
                <a:latin typeface="Dagny OT" panose="020B0504020201020104" pitchFamily="34" charset="0"/>
              </a:rPr>
              <a:t>, </a:t>
            </a:r>
            <a:r>
              <a:rPr lang="en-US" sz="1800" i="1" dirty="0">
                <a:latin typeface="Dagny OT" panose="020B0504020201020104" pitchFamily="34" charset="0"/>
              </a:rPr>
              <a:t>A Spectral Clustering Approach to Validating Sensors via Their Peers in Distributed Sensor Networks</a:t>
            </a:r>
          </a:p>
          <a:p>
            <a:r>
              <a:rPr lang="en-US" sz="1800" dirty="0" err="1">
                <a:latin typeface="Dagny OT" panose="020B0504020201020104" pitchFamily="34" charset="0"/>
              </a:rPr>
              <a:t>Morteza</a:t>
            </a:r>
            <a:r>
              <a:rPr lang="en-US" sz="1800" dirty="0">
                <a:latin typeface="Dagny OT" panose="020B0504020201020104" pitchFamily="34" charset="0"/>
              </a:rPr>
              <a:t> </a:t>
            </a:r>
            <a:r>
              <a:rPr lang="en-US" sz="1800" dirty="0" err="1">
                <a:latin typeface="Dagny OT" panose="020B0504020201020104" pitchFamily="34" charset="0"/>
              </a:rPr>
              <a:t>Chehreghani</a:t>
            </a:r>
            <a:r>
              <a:rPr lang="en-US" sz="1800" dirty="0">
                <a:latin typeface="Dagny OT" panose="020B0504020201020104" pitchFamily="34" charset="0"/>
              </a:rPr>
              <a:t>, Alberto </a:t>
            </a:r>
            <a:r>
              <a:rPr lang="en-US" sz="1800" dirty="0" err="1">
                <a:latin typeface="Dagny OT" panose="020B0504020201020104" pitchFamily="34" charset="0"/>
              </a:rPr>
              <a:t>Busetto</a:t>
            </a:r>
            <a:r>
              <a:rPr lang="en-US" sz="1800" dirty="0">
                <a:latin typeface="Dagny OT" panose="020B0504020201020104" pitchFamily="34" charset="0"/>
              </a:rPr>
              <a:t>, Joachim </a:t>
            </a:r>
            <a:r>
              <a:rPr lang="en-US" sz="1800" dirty="0" err="1">
                <a:latin typeface="Dagny OT" panose="020B0504020201020104" pitchFamily="34" charset="0"/>
              </a:rPr>
              <a:t>Buhmann</a:t>
            </a:r>
            <a:r>
              <a:rPr lang="en-US" sz="1800" dirty="0">
                <a:latin typeface="Dagny OT" panose="020B0504020201020104" pitchFamily="34" charset="0"/>
              </a:rPr>
              <a:t>, </a:t>
            </a:r>
            <a:r>
              <a:rPr lang="en-US" sz="1800" i="1" dirty="0">
                <a:latin typeface="Dagny OT" panose="020B0504020201020104" pitchFamily="34" charset="0"/>
              </a:rPr>
              <a:t>Information Theoretic Model Validation for Spectral Clustering</a:t>
            </a:r>
          </a:p>
          <a:p>
            <a:r>
              <a:rPr lang="en-US" sz="1800" dirty="0" err="1">
                <a:latin typeface="Dagny OT" panose="020B0504020201020104" pitchFamily="34" charset="0"/>
              </a:rPr>
              <a:t>Sepandar</a:t>
            </a:r>
            <a:r>
              <a:rPr lang="en-US" sz="1800" dirty="0">
                <a:latin typeface="Dagny OT" panose="020B0504020201020104" pitchFamily="34" charset="0"/>
              </a:rPr>
              <a:t> D. </a:t>
            </a:r>
            <a:r>
              <a:rPr lang="en-US" sz="1800" dirty="0" err="1">
                <a:latin typeface="Dagny OT" panose="020B0504020201020104" pitchFamily="34" charset="0"/>
              </a:rPr>
              <a:t>Kamvar</a:t>
            </a:r>
            <a:r>
              <a:rPr lang="en-US" sz="1800" dirty="0">
                <a:latin typeface="Dagny OT" panose="020B0504020201020104" pitchFamily="34" charset="0"/>
              </a:rPr>
              <a:t>, Dan Klein, Christopher Manning, </a:t>
            </a:r>
            <a:r>
              <a:rPr lang="en-US" sz="1800" i="1" dirty="0">
                <a:latin typeface="Dagny OT" panose="020B0504020201020104" pitchFamily="34" charset="0"/>
              </a:rPr>
              <a:t>Spectral Clustering</a:t>
            </a:r>
          </a:p>
        </p:txBody>
      </p:sp>
    </p:spTree>
    <p:extLst>
      <p:ext uri="{BB962C8B-B14F-4D97-AF65-F5344CB8AC3E}">
        <p14:creationId xmlns:p14="http://schemas.microsoft.com/office/powerpoint/2010/main" val="150757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a:lnSpc>
                <a:spcPct val="100000"/>
              </a:lnSpc>
            </a:pPr>
            <a:r>
              <a:rPr lang="en-US" sz="1800" dirty="0" err="1">
                <a:latin typeface="Dagny OT" panose="020B0504020201020104" pitchFamily="34" charset="0"/>
              </a:rPr>
              <a:t>Vendramin</a:t>
            </a:r>
            <a:r>
              <a:rPr lang="en-US" sz="1800" dirty="0">
                <a:latin typeface="Dagny OT" panose="020B0504020201020104" pitchFamily="34" charset="0"/>
              </a:rPr>
              <a:t>, L. &amp; J. G. B. </a:t>
            </a:r>
            <a:r>
              <a:rPr lang="en-US" sz="1800" dirty="0" err="1">
                <a:latin typeface="Dagny OT" panose="020B0504020201020104" pitchFamily="34" charset="0"/>
              </a:rPr>
              <a:t>Campello</a:t>
            </a:r>
            <a:r>
              <a:rPr lang="en-US" sz="1800" dirty="0">
                <a:latin typeface="Dagny OT" panose="020B0504020201020104" pitchFamily="34" charset="0"/>
              </a:rPr>
              <a:t>, R. &amp; </a:t>
            </a:r>
            <a:r>
              <a:rPr lang="en-US" sz="1800" dirty="0" err="1">
                <a:latin typeface="Dagny OT" panose="020B0504020201020104" pitchFamily="34" charset="0"/>
              </a:rPr>
              <a:t>Hruschka</a:t>
            </a:r>
            <a:r>
              <a:rPr lang="en-US" sz="1800" dirty="0">
                <a:latin typeface="Dagny OT" panose="020B0504020201020104" pitchFamily="34" charset="0"/>
              </a:rPr>
              <a:t>, E. (2010). Relative clustering validity criteria: A comparative overview. Statistical Analysis and Data Mining. 3. 209-235. 10.1002/sam.10080. </a:t>
            </a:r>
          </a:p>
          <a:p>
            <a:pPr>
              <a:lnSpc>
                <a:spcPct val="100000"/>
              </a:lnSpc>
            </a:pPr>
            <a:r>
              <a:rPr lang="en-US" sz="1800" dirty="0" err="1">
                <a:latin typeface="Dagny OT" panose="020B0504020201020104" pitchFamily="34" charset="0"/>
              </a:rPr>
              <a:t>Amigó</a:t>
            </a:r>
            <a:r>
              <a:rPr lang="en-US" sz="1800" dirty="0">
                <a:latin typeface="Dagny OT" panose="020B0504020201020104" pitchFamily="34" charset="0"/>
              </a:rPr>
              <a:t>, E. &amp; Gonzalo, J. &amp; </a:t>
            </a:r>
            <a:r>
              <a:rPr lang="en-US" sz="1800" dirty="0" err="1">
                <a:latin typeface="Dagny OT" panose="020B0504020201020104" pitchFamily="34" charset="0"/>
              </a:rPr>
              <a:t>Artiles</a:t>
            </a:r>
            <a:r>
              <a:rPr lang="en-US" sz="1800" dirty="0">
                <a:latin typeface="Dagny OT" panose="020B0504020201020104" pitchFamily="34" charset="0"/>
              </a:rPr>
              <a:t>, J. &amp; </a:t>
            </a:r>
            <a:r>
              <a:rPr lang="en-US" sz="1800" dirty="0" err="1">
                <a:latin typeface="Dagny OT" panose="020B0504020201020104" pitchFamily="34" charset="0"/>
              </a:rPr>
              <a:t>Verdejo</a:t>
            </a:r>
            <a:r>
              <a:rPr lang="en-US" sz="1800" dirty="0">
                <a:latin typeface="Dagny OT" panose="020B0504020201020104" pitchFamily="34" charset="0"/>
              </a:rPr>
              <a:t>, M. (2009). Comparison of extrinsic clustering evaluation metrics based on formal constraints. Information Retrieval. 12. 461-486. </a:t>
            </a:r>
          </a:p>
          <a:p>
            <a:pPr>
              <a:lnSpc>
                <a:spcPct val="100000"/>
              </a:lnSpc>
            </a:pPr>
            <a:r>
              <a:rPr lang="en-US" sz="1800" dirty="0">
                <a:latin typeface="Dagny OT" panose="020B0504020201020104" pitchFamily="34" charset="0"/>
              </a:rPr>
              <a:t>M Lewis, J. &amp; Ackerman, M. &amp; de Sa, V. (2012). Human Cluster Evaluation and Formal Quality Measures: A Comparative Study. Proc. 34th Conf. of the Cognitive Science Society.</a:t>
            </a:r>
          </a:p>
          <a:p>
            <a:pPr>
              <a:lnSpc>
                <a:spcPct val="100000"/>
              </a:lnSpc>
            </a:pPr>
            <a:r>
              <a:rPr lang="en-US" sz="1800" dirty="0">
                <a:latin typeface="Dagny OT" panose="020B0504020201020104" pitchFamily="34" charset="0"/>
              </a:rPr>
              <a:t>Bernard </a:t>
            </a:r>
            <a:r>
              <a:rPr lang="en-US" sz="1800" dirty="0" err="1">
                <a:latin typeface="Dagny OT" panose="020B0504020201020104" pitchFamily="34" charset="0"/>
              </a:rPr>
              <a:t>Desgraupes</a:t>
            </a:r>
            <a:r>
              <a:rPr lang="en-US" sz="1800" dirty="0">
                <a:latin typeface="Dagny OT" panose="020B0504020201020104" pitchFamily="34" charset="0"/>
              </a:rPr>
              <a:t> (2013). Clustering Indices. Lab </a:t>
            </a:r>
            <a:r>
              <a:rPr lang="en-US" sz="1800" dirty="0" err="1">
                <a:latin typeface="Dagny OT" panose="020B0504020201020104" pitchFamily="34" charset="0"/>
              </a:rPr>
              <a:t>Modal’X</a:t>
            </a:r>
            <a:r>
              <a:rPr lang="en-US" sz="1800" dirty="0">
                <a:latin typeface="Dagny OT" panose="020B0504020201020104" pitchFamily="34" charset="0"/>
              </a:rPr>
              <a:t>, University Paris </a:t>
            </a:r>
            <a:r>
              <a:rPr lang="en-US" sz="1800" dirty="0" err="1">
                <a:latin typeface="Dagny OT" panose="020B0504020201020104" pitchFamily="34" charset="0"/>
              </a:rPr>
              <a:t>Ouest</a:t>
            </a:r>
            <a:r>
              <a:rPr lang="en-US" sz="1800" dirty="0">
                <a:latin typeface="Dagny OT" panose="020B0504020201020104" pitchFamily="34" charset="0"/>
              </a:rPr>
              <a:t>.</a:t>
            </a:r>
          </a:p>
          <a:p>
            <a:pPr>
              <a:buSzPct val="100000"/>
            </a:pPr>
            <a:r>
              <a:rPr lang="en-US" sz="1800" dirty="0">
                <a:latin typeface="Dagny OT" panose="020B0504020201020104" pitchFamily="34" charset="0"/>
              </a:rPr>
              <a:t>Justin </a:t>
            </a:r>
            <a:r>
              <a:rPr lang="en-US" sz="1800" dirty="0" err="1">
                <a:latin typeface="Dagny OT" panose="020B0504020201020104" pitchFamily="34" charset="0"/>
              </a:rPr>
              <a:t>Cranshaw</a:t>
            </a:r>
            <a:r>
              <a:rPr lang="en-US" sz="1800" dirty="0">
                <a:latin typeface="Dagny OT" panose="020B0504020201020104" pitchFamily="34" charset="0"/>
              </a:rPr>
              <a:t>, </a:t>
            </a:r>
            <a:r>
              <a:rPr lang="en-US" sz="1800" dirty="0" err="1">
                <a:latin typeface="Dagny OT" panose="020B0504020201020104" pitchFamily="34" charset="0"/>
              </a:rPr>
              <a:t>Raz</a:t>
            </a:r>
            <a:r>
              <a:rPr lang="en-US" sz="1800" dirty="0">
                <a:latin typeface="Dagny OT" panose="020B0504020201020104" pitchFamily="34" charset="0"/>
              </a:rPr>
              <a:t> Schwartz, Jason I. Hong, and Norman </a:t>
            </a:r>
            <a:r>
              <a:rPr lang="en-US" sz="1800" dirty="0" err="1">
                <a:latin typeface="Dagny OT" panose="020B0504020201020104" pitchFamily="34" charset="0"/>
              </a:rPr>
              <a:t>Sadeh</a:t>
            </a:r>
            <a:r>
              <a:rPr lang="en-US" sz="1800" dirty="0">
                <a:latin typeface="Dagny OT" panose="020B0504020201020104" pitchFamily="34" charset="0"/>
              </a:rPr>
              <a:t>, “The </a:t>
            </a:r>
            <a:r>
              <a:rPr lang="en-US" sz="1800" dirty="0" err="1">
                <a:latin typeface="Dagny OT" panose="020B0504020201020104" pitchFamily="34" charset="0"/>
              </a:rPr>
              <a:t>Livehoods</a:t>
            </a:r>
            <a:r>
              <a:rPr lang="en-US" sz="1800" dirty="0">
                <a:latin typeface="Dagny OT" panose="020B0504020201020104" pitchFamily="34" charset="0"/>
              </a:rPr>
              <a:t> Project: Utilizing Social Media to Understand the Dynamics of A City,” </a:t>
            </a:r>
            <a:r>
              <a:rPr lang="en-US" sz="1800" i="1" dirty="0">
                <a:latin typeface="Dagny OT" panose="020B0504020201020104" pitchFamily="34" charset="0"/>
              </a:rPr>
              <a:t>Proceedings of the the Sixth International AAAI Conference on Weblogs and Social Media (ICWSM–12), </a:t>
            </a:r>
            <a:r>
              <a:rPr lang="en-US" sz="1800" dirty="0">
                <a:latin typeface="Dagny OT" panose="020B0504020201020104" pitchFamily="34" charset="0"/>
              </a:rPr>
              <a:t>Dublin, Ireland, pp. 1–8, 2012.</a:t>
            </a:r>
            <a:endParaRPr lang="en-US" sz="100" dirty="0">
              <a:latin typeface="Dagny OT" panose="020B0504020201020104" pitchFamily="34" charset="0"/>
            </a:endParaRPr>
          </a:p>
          <a:p>
            <a:pPr>
              <a:buSzPct val="100000"/>
            </a:pPr>
            <a:r>
              <a:rPr lang="en-US" sz="1800" dirty="0">
                <a:latin typeface="Dagny OT" panose="020B0504020201020104" pitchFamily="34" charset="0"/>
              </a:rPr>
              <a:t>Kung H. T., </a:t>
            </a:r>
            <a:r>
              <a:rPr lang="en-US" sz="1800" dirty="0" err="1">
                <a:latin typeface="Dagny OT" panose="020B0504020201020104" pitchFamily="34" charset="0"/>
              </a:rPr>
              <a:t>Vlah</a:t>
            </a:r>
            <a:r>
              <a:rPr lang="en-US" sz="1800" dirty="0">
                <a:latin typeface="Dagny OT" panose="020B0504020201020104" pitchFamily="34" charset="0"/>
              </a:rPr>
              <a:t> D.A, “Spectral clustering approach to validating sensors via their peers in distributed sensor networks”, </a:t>
            </a:r>
            <a:r>
              <a:rPr lang="en-US" sz="1800" i="1" dirty="0">
                <a:latin typeface="Dagny OT" panose="020B0504020201020104" pitchFamily="34" charset="0"/>
              </a:rPr>
              <a:t>Proceedings of the 18th IEEE International Conference on Computer Communications and Networks (ICCCN '09), </a:t>
            </a:r>
            <a:r>
              <a:rPr lang="en-US" sz="1800" dirty="0">
                <a:latin typeface="Dagny OT" panose="020B0504020201020104" pitchFamily="34" charset="0"/>
              </a:rPr>
              <a:t>2009.</a:t>
            </a:r>
            <a:endParaRPr lang="en-US" sz="100" dirty="0">
              <a:latin typeface="Dagny OT" panose="020B0504020201020104" pitchFamily="34" charset="0"/>
            </a:endParaRPr>
          </a:p>
        </p:txBody>
      </p:sp>
    </p:spTree>
    <p:extLst>
      <p:ext uri="{BB962C8B-B14F-4D97-AF65-F5344CB8AC3E}">
        <p14:creationId xmlns:p14="http://schemas.microsoft.com/office/powerpoint/2010/main" val="299484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SUPPLEMENTAL MATERIAL</a:t>
            </a:r>
          </a:p>
        </p:txBody>
      </p:sp>
      <p:sp>
        <p:nvSpPr>
          <p:cNvPr id="4" name="Text Placeholder 3"/>
          <p:cNvSpPr>
            <a:spLocks noGrp="1"/>
          </p:cNvSpPr>
          <p:nvPr>
            <p:ph type="body" idx="1"/>
          </p:nvPr>
        </p:nvSpPr>
        <p:spPr/>
        <p:txBody>
          <a:bodyPr/>
          <a:lstStyle/>
          <a:p>
            <a:r>
              <a:rPr lang="en-US" dirty="0"/>
              <a:t>CLUSTERING</a:t>
            </a:r>
          </a:p>
        </p:txBody>
      </p:sp>
    </p:spTree>
    <p:extLst>
      <p:ext uri="{BB962C8B-B14F-4D97-AF65-F5344CB8AC3E}">
        <p14:creationId xmlns:p14="http://schemas.microsoft.com/office/powerpoint/2010/main" val="215142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measures across datasets</a:t>
            </a:r>
          </a:p>
        </p:txBody>
      </p:sp>
      <p:sp>
        <p:nvSpPr>
          <p:cNvPr id="4" name="Text Placeholder 3"/>
          <p:cNvSpPr>
            <a:spLocks noGrp="1"/>
          </p:cNvSpPr>
          <p:nvPr>
            <p:ph idx="1"/>
          </p:nvPr>
        </p:nvSpPr>
        <p:spPr>
          <a:xfrm>
            <a:off x="581192" y="5358316"/>
            <a:ext cx="11029615" cy="962947"/>
          </a:xfrm>
        </p:spPr>
        <p:txBody>
          <a:bodyPr>
            <a:normAutofit fontScale="77500" lnSpcReduction="20000"/>
          </a:bodyPr>
          <a:lstStyle/>
          <a:p>
            <a:r>
              <a:rPr lang="en-US" dirty="0" err="1"/>
              <a:t>Vendramin</a:t>
            </a:r>
            <a:r>
              <a:rPr lang="en-US" dirty="0"/>
              <a:t> et al 2010 used a number of benchmark tests to compared a large number of intrinsic validation measures.</a:t>
            </a:r>
          </a:p>
          <a:p>
            <a:r>
              <a:rPr lang="en-US" dirty="0"/>
              <a:t>Broad conclusion: variants of Silhouette performed well across tests.</a:t>
            </a:r>
          </a:p>
        </p:txBody>
      </p:sp>
      <p:pic>
        <p:nvPicPr>
          <p:cNvPr id="5" name="Picture 4"/>
          <p:cNvPicPr>
            <a:picLocks noChangeAspect="1"/>
          </p:cNvPicPr>
          <p:nvPr/>
        </p:nvPicPr>
        <p:blipFill>
          <a:blip r:embed="rId2"/>
          <a:stretch>
            <a:fillRect/>
          </a:stretch>
        </p:blipFill>
        <p:spPr>
          <a:xfrm>
            <a:off x="1523093" y="1715956"/>
            <a:ext cx="9008533" cy="3642360"/>
          </a:xfrm>
          <a:prstGeom prst="rect">
            <a:avLst/>
          </a:prstGeom>
        </p:spPr>
      </p:pic>
    </p:spTree>
    <p:extLst>
      <p:ext uri="{BB962C8B-B14F-4D97-AF65-F5344CB8AC3E}">
        <p14:creationId xmlns:p14="http://schemas.microsoft.com/office/powerpoint/2010/main" val="349013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Learning </a:t>
            </a:r>
            <a:r>
              <a:rPr lang="en-US" dirty="0" err="1"/>
              <a:t>vs</a:t>
            </a:r>
            <a:r>
              <a:rPr lang="en-US" dirty="0"/>
              <a:t> Human Learning</a:t>
            </a:r>
          </a:p>
        </p:txBody>
      </p:sp>
      <p:sp>
        <p:nvSpPr>
          <p:cNvPr id="7" name="Text Placeholder 6"/>
          <p:cNvSpPr>
            <a:spLocks noGrp="1"/>
          </p:cNvSpPr>
          <p:nvPr>
            <p:ph idx="1"/>
          </p:nvPr>
        </p:nvSpPr>
        <p:spPr>
          <a:xfrm>
            <a:off x="581192" y="2180496"/>
            <a:ext cx="7741277" cy="4140767"/>
          </a:xfrm>
        </p:spPr>
        <p:txBody>
          <a:bodyPr/>
          <a:lstStyle/>
          <a:p>
            <a:pPr marL="366332" indent="-366332">
              <a:buFont typeface="Arial"/>
              <a:buChar char="•"/>
            </a:pPr>
            <a:r>
              <a:rPr lang="en-US" dirty="0"/>
              <a:t>Lewis et al compare 6 common CQMs with human evaluation of clustering results</a:t>
            </a:r>
          </a:p>
          <a:p>
            <a:pPr marL="366332" indent="-366332">
              <a:buFont typeface="Arial"/>
              <a:buChar char="•"/>
            </a:pPr>
            <a:r>
              <a:rPr lang="en-US" dirty="0"/>
              <a:t>Main finding: Human clustering evaluation was most similar to Silhouette and </a:t>
            </a:r>
            <a:r>
              <a:rPr lang="en-US" dirty="0" err="1"/>
              <a:t>Calinski-Harabasz</a:t>
            </a:r>
            <a:r>
              <a:rPr lang="en-US" dirty="0"/>
              <a:t> </a:t>
            </a:r>
          </a:p>
          <a:p>
            <a:pPr marL="366332" indent="-366332">
              <a:buFont typeface="Arial"/>
              <a:buChar char="•"/>
            </a:pPr>
            <a:r>
              <a:rPr lang="en-US" dirty="0"/>
              <a:t>Maybe internal validation/CQM is saying something about clustering across all contexts?</a:t>
            </a:r>
          </a:p>
          <a:p>
            <a:pPr marL="366332" indent="-366332">
              <a:buFont typeface="Arial"/>
              <a:buChar char="•"/>
            </a:pPr>
            <a:r>
              <a:rPr lang="en-US" dirty="0"/>
              <a:t>Maybe easier to identify the clearly bad than all the variations of good?</a:t>
            </a:r>
          </a:p>
          <a:p>
            <a:endParaRPr lang="en-US" dirty="0"/>
          </a:p>
        </p:txBody>
      </p:sp>
      <p:pic>
        <p:nvPicPr>
          <p:cNvPr id="10" name="Picture 9"/>
          <p:cNvPicPr>
            <a:picLocks noChangeAspect="1"/>
          </p:cNvPicPr>
          <p:nvPr/>
        </p:nvPicPr>
        <p:blipFill>
          <a:blip r:embed="rId2"/>
          <a:stretch>
            <a:fillRect/>
          </a:stretch>
        </p:blipFill>
        <p:spPr>
          <a:xfrm>
            <a:off x="8322469" y="785573"/>
            <a:ext cx="3541351" cy="5535690"/>
          </a:xfrm>
          <a:prstGeom prst="rect">
            <a:avLst/>
          </a:prstGeom>
        </p:spPr>
      </p:pic>
    </p:spTree>
    <p:extLst>
      <p:ext uri="{BB962C8B-B14F-4D97-AF65-F5344CB8AC3E}">
        <p14:creationId xmlns:p14="http://schemas.microsoft.com/office/powerpoint/2010/main" val="30587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Measures</a:t>
            </a:r>
          </a:p>
        </p:txBody>
      </p:sp>
      <p:sp>
        <p:nvSpPr>
          <p:cNvPr id="4" name="Text Placeholder 3"/>
          <p:cNvSpPr>
            <a:spLocks noGrp="1"/>
          </p:cNvSpPr>
          <p:nvPr>
            <p:ph idx="1"/>
          </p:nvPr>
        </p:nvSpPr>
        <p:spPr>
          <a:xfrm>
            <a:off x="581193" y="2180496"/>
            <a:ext cx="7891296" cy="4140767"/>
          </a:xfrm>
        </p:spPr>
        <p:txBody>
          <a:bodyPr>
            <a:normAutofit fontScale="92500" lnSpcReduction="10000"/>
          </a:bodyPr>
          <a:lstStyle/>
          <a:p>
            <a:endParaRPr lang="en-US" dirty="0"/>
          </a:p>
          <a:p>
            <a:endParaRPr lang="en-US" dirty="0"/>
          </a:p>
          <a:p>
            <a:endParaRPr lang="en-US" dirty="0"/>
          </a:p>
          <a:p>
            <a:endParaRPr lang="en-US" dirty="0"/>
          </a:p>
          <a:p>
            <a:endParaRPr lang="en-US" dirty="0"/>
          </a:p>
          <a:p>
            <a:endParaRPr lang="en-US" dirty="0"/>
          </a:p>
          <a:p>
            <a:r>
              <a:rPr lang="en-US" dirty="0"/>
              <a:t>Look at correlation between clustering assignments</a:t>
            </a:r>
          </a:p>
          <a:p>
            <a:r>
              <a:rPr lang="en-US" dirty="0"/>
              <a:t>Rand, </a:t>
            </a:r>
            <a:r>
              <a:rPr lang="en-US" dirty="0" err="1"/>
              <a:t>Jaccard</a:t>
            </a:r>
            <a:r>
              <a:rPr lang="en-US" dirty="0"/>
              <a:t>, Gamma</a:t>
            </a:r>
          </a:p>
          <a:p>
            <a:r>
              <a:rPr lang="en-US" dirty="0"/>
              <a:t>Perfect correlation gives maximum value of the measure</a:t>
            </a:r>
          </a:p>
          <a:p>
            <a:endParaRPr lang="en-US" dirty="0"/>
          </a:p>
        </p:txBody>
      </p:sp>
      <p:pic>
        <p:nvPicPr>
          <p:cNvPr id="6" name="Picture 5" descr="matrix_comparisons.xls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418" y="2047039"/>
            <a:ext cx="6001657" cy="2592916"/>
          </a:xfrm>
          <a:prstGeom prst="rect">
            <a:avLst/>
          </a:prstGeom>
        </p:spPr>
      </p:pic>
      <p:sp>
        <p:nvSpPr>
          <p:cNvPr id="7" name="TextBox 6"/>
          <p:cNvSpPr txBox="1"/>
          <p:nvPr/>
        </p:nvSpPr>
        <p:spPr>
          <a:xfrm>
            <a:off x="9006931" y="3008319"/>
            <a:ext cx="3065848" cy="1411032"/>
          </a:xfrm>
          <a:prstGeom prst="rect">
            <a:avLst/>
          </a:prstGeom>
          <a:noFill/>
        </p:spPr>
        <p:txBody>
          <a:bodyPr wrap="square" lIns="117226" tIns="58613" rIns="117226" bIns="58613" rtlCol="0">
            <a:spAutoFit/>
          </a:bodyPr>
          <a:lstStyle/>
          <a:p>
            <a:r>
              <a:rPr lang="en-US" sz="2100" dirty="0">
                <a:latin typeface="Dagny OT"/>
                <a:cs typeface="Dagny OT"/>
              </a:rPr>
              <a:t>Two very similar clustering results</a:t>
            </a:r>
          </a:p>
          <a:p>
            <a:r>
              <a:rPr lang="en-US" sz="2100" dirty="0">
                <a:latin typeface="Dagny OT"/>
                <a:cs typeface="Dagny OT"/>
              </a:rPr>
              <a:t>(but notice they vary in the number of clusters).</a:t>
            </a:r>
          </a:p>
        </p:txBody>
      </p:sp>
    </p:spTree>
    <p:extLst>
      <p:ext uri="{BB962C8B-B14F-4D97-AF65-F5344CB8AC3E}">
        <p14:creationId xmlns:p14="http://schemas.microsoft.com/office/powerpoint/2010/main" val="37676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9643</TotalTime>
  <Words>4911</Words>
  <Application>Microsoft Macintosh PowerPoint</Application>
  <PresentationFormat>Widescreen</PresentationFormat>
  <Paragraphs>594</Paragraphs>
  <Slides>95</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95</vt:i4>
      </vt:variant>
    </vt:vector>
  </HeadingPairs>
  <TitlesOfParts>
    <vt:vector size="108" baseType="lpstr">
      <vt:lpstr>Arial</vt:lpstr>
      <vt:lpstr>Calibri</vt:lpstr>
      <vt:lpstr>Cambria Math</vt:lpstr>
      <vt:lpstr>Charter</vt:lpstr>
      <vt:lpstr>Courant</vt:lpstr>
      <vt:lpstr>Dagny OT</vt:lpstr>
      <vt:lpstr>Gill Sans MT</vt:lpstr>
      <vt:lpstr>Helvetica</vt:lpstr>
      <vt:lpstr>Helvetica Light</vt:lpstr>
      <vt:lpstr>Helvetica Light Oblique</vt:lpstr>
      <vt:lpstr>Wingdings</vt:lpstr>
      <vt:lpstr>Wingdings 2</vt:lpstr>
      <vt:lpstr>Dividend</vt:lpstr>
      <vt:lpstr>CLUSTERING</vt:lpstr>
      <vt:lpstr>Learning Objectives</vt:lpstr>
      <vt:lpstr>CONTENTS</vt:lpstr>
      <vt:lpstr> CASE STUDY: OK Cupid Data</vt:lpstr>
      <vt:lpstr>Context</vt:lpstr>
      <vt:lpstr>Process</vt:lpstr>
      <vt:lpstr>Process</vt:lpstr>
      <vt:lpstr>Methodology and Results</vt:lpstr>
      <vt:lpstr>Methodology and Results</vt:lpstr>
      <vt:lpstr>PowerPoint Presentation</vt:lpstr>
      <vt:lpstr>PowerPoint Presentation</vt:lpstr>
      <vt:lpstr>DISCUSSION</vt:lpstr>
      <vt:lpstr>Clustering Basics</vt:lpstr>
      <vt:lpstr>Clustering Overview</vt:lpstr>
      <vt:lpstr>PowerPoint Presentation</vt:lpstr>
      <vt:lpstr>Clustering Overview</vt:lpstr>
      <vt:lpstr>Clustering Overview</vt:lpstr>
      <vt:lpstr>DISCUSSION</vt:lpstr>
      <vt:lpstr>Clustering Requirement</vt:lpstr>
      <vt:lpstr>Distance Measures (Metrics)</vt:lpstr>
      <vt:lpstr>Applications</vt:lpstr>
      <vt:lpstr>Other Uses</vt:lpstr>
      <vt:lpstr>PowerPoint Presentation</vt:lpstr>
      <vt:lpstr>Clustering Algorithms</vt:lpstr>
      <vt:lpstr>Clustering Schemes</vt:lpstr>
      <vt:lpstr>Clustering Schemes</vt:lpstr>
      <vt:lpstr>The General Form of a Clustering Algorithm</vt:lpstr>
      <vt:lpstr>A Comparison Of Start States of Some Common Clustering Algorithms</vt:lpstr>
      <vt:lpstr>A Comparison Of Intermediate States  of Common Clustering Algorithms</vt:lpstr>
      <vt:lpstr>K-means Algorithm Gloss </vt:lpstr>
      <vt:lpstr>k-Means Algorithm</vt:lpstr>
      <vt:lpstr>k-Means Strengths</vt:lpstr>
      <vt:lpstr>k-Means Limitations</vt:lpstr>
      <vt:lpstr>Expectation Maximization Algorithm Gloss</vt:lpstr>
      <vt:lpstr>DBSCAN Algorithm Gloss</vt:lpstr>
      <vt:lpstr>PowerPoint Presentation</vt:lpstr>
      <vt:lpstr>DISCUSSION</vt:lpstr>
      <vt:lpstr>Clustering Validation</vt:lpstr>
      <vt:lpstr>Clustering Validation</vt:lpstr>
      <vt:lpstr>Clustering Validation</vt:lpstr>
      <vt:lpstr>DISCUSSION</vt:lpstr>
      <vt:lpstr>Fruit Image Dataset</vt:lpstr>
      <vt:lpstr>Making Concepts Concrete</vt:lpstr>
      <vt:lpstr>CLUSTERING VALIDATION</vt:lpstr>
      <vt:lpstr>Function Components</vt:lpstr>
      <vt:lpstr>Three types of validation</vt:lpstr>
      <vt:lpstr>Validity vs. Quality</vt:lpstr>
      <vt:lpstr>Very Broad Goals</vt:lpstr>
      <vt:lpstr>Very Broad Goals</vt:lpstr>
      <vt:lpstr>Silhouette Index</vt:lpstr>
      <vt:lpstr>Dunn’s Index</vt:lpstr>
      <vt:lpstr>More is better (RELATIVE)?</vt:lpstr>
      <vt:lpstr>Stability</vt:lpstr>
      <vt:lpstr>Back to Context (EXTERNAL)</vt:lpstr>
      <vt:lpstr>Purity (EXTERNAL)</vt:lpstr>
      <vt:lpstr>Try and Try Again</vt:lpstr>
      <vt:lpstr>Notes</vt:lpstr>
      <vt:lpstr>Clustering Challenges</vt:lpstr>
      <vt:lpstr>PowerPoint Presentation</vt:lpstr>
      <vt:lpstr>PowerPoint Presentation</vt:lpstr>
      <vt:lpstr>PowerPoint Presentation</vt:lpstr>
      <vt:lpstr>PowerPoint Presentation</vt:lpstr>
      <vt:lpstr>Clustering Challenges</vt:lpstr>
      <vt:lpstr>PowerPoint Presentation</vt:lpstr>
      <vt:lpstr>PowerPoint Presentation</vt:lpstr>
      <vt:lpstr>Example: Irises</vt:lpstr>
      <vt:lpstr>Example – Iris Dataset</vt:lpstr>
      <vt:lpstr>Example – Iris Dataset</vt:lpstr>
      <vt:lpstr>Example – Iris Dataset</vt:lpstr>
      <vt:lpstr>Example – Iris Dataset</vt:lpstr>
      <vt:lpstr>Example – Iris Dataset</vt:lpstr>
      <vt:lpstr>Example – Iris Dataset</vt:lpstr>
      <vt:lpstr>A (Small?) Sample of Internal CQMs </vt:lpstr>
      <vt:lpstr>Internal Clustering Validation</vt:lpstr>
      <vt:lpstr>Example – Iris Dataset</vt:lpstr>
      <vt:lpstr>Example – Iris Dataset</vt:lpstr>
      <vt:lpstr>Example – Iris Dataset</vt:lpstr>
      <vt:lpstr>Example – Iris Dataset</vt:lpstr>
      <vt:lpstr>Example – Iris Dataset</vt:lpstr>
      <vt:lpstr>DISCUSSION</vt:lpstr>
      <vt:lpstr>References</vt:lpstr>
      <vt:lpstr>Supplemental Material</vt:lpstr>
      <vt:lpstr>References</vt:lpstr>
      <vt:lpstr>References</vt:lpstr>
      <vt:lpstr>References</vt:lpstr>
      <vt:lpstr>References</vt:lpstr>
      <vt:lpstr>References</vt:lpstr>
      <vt:lpstr>References</vt:lpstr>
      <vt:lpstr>References</vt:lpstr>
      <vt:lpstr>References</vt:lpstr>
      <vt:lpstr>References</vt:lpstr>
      <vt:lpstr>SUPPLEMENTAL MATERIAL</vt:lpstr>
      <vt:lpstr>Comparing measures across datasets</vt:lpstr>
      <vt:lpstr>Machine Learning vs Human Learning</vt:lpstr>
      <vt:lpstr>Correlation Measures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Patrick Boily</cp:lastModifiedBy>
  <cp:revision>289</cp:revision>
  <dcterms:created xsi:type="dcterms:W3CDTF">2018-12-12T19:39:04Z</dcterms:created>
  <dcterms:modified xsi:type="dcterms:W3CDTF">2021-01-13T14:05:52Z</dcterms:modified>
</cp:coreProperties>
</file>